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21"/>
  </p:normalViewPr>
  <p:slideViewPr>
    <p:cSldViewPr snapToGrid="0" snapToObjects="1">
      <p:cViewPr>
        <p:scale>
          <a:sx n="110" d="100"/>
          <a:sy n="110" d="100"/>
        </p:scale>
        <p:origin x="52" y="-1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264D4-BCD8-2246-BE96-DA5219C07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D05E17-0B56-164B-8689-B1C9622B7A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15B88-1104-8F4D-A291-E80F323A2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54D4E-6DF1-CD45-ABCE-086684E0E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11464-EDF3-734B-9B18-6281998FE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43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400FD-EB31-5543-9956-FD7C8B5BA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0F34C5-7406-D540-B32F-40005AFEAC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A7B08-A276-3D4B-B104-DBC80DE98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254E4-0719-BE4E-A240-4C1036035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A93159-358F-4641-B0E0-BE99453FD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085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C54F3-5338-4744-835D-582524DCA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51FFEC-3297-CC4F-BC13-672E72A196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8B4DB4-EB29-AA44-ACC2-D782C92D5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74187E-6EB3-404D-92A1-9D4D398A8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147436-3FC4-C84A-9E2D-179E5F581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04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A22B4-78B1-F045-95D1-5F167C807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FAF583-BAD0-6A40-857F-0CC019CC63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06D6C8-7B33-F94C-BF6B-BAF6109841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3877D5-F934-D840-A046-823549C33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134ABE-4291-1747-83C8-D50FB0144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C1874-3413-8A4A-B94F-6557F32D2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675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AD1FC-7272-4B46-9D70-2909D02CF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F5C02B-3711-184A-9B19-0E3E08D12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D20FC6-022C-2B4E-B67C-F8674AECE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549024-6888-7C41-BFFA-5ED983B44A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E689178-E783-8E49-91CA-9BB1DB45E2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E5B749-7649-664F-9B36-6317EF91F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412991-378B-2948-95CE-B8DC12E97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A0630F-9F15-2947-939A-62EFE2B0A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189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1DAE0-AE45-4046-A6F0-17E4FF4FE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4CE865-3259-C542-A3A6-EE94A9D38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2C6690-08AB-F24B-9A27-782DDC5D5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5C50AB-C493-E74A-86EF-1F670B1EE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463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C88331-B799-0440-8911-AEAADBFD0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E7358D-95D6-5A43-BDBC-7FE1F56DB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217A25-EC43-E445-9C8B-E4AF35C25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922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2BB88-00DA-4D48-9200-699B19F5F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5AFE0D-2BB2-E547-B6E7-C38C74F9F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FD5CCD-C932-524F-AB52-4090568778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78598F-E543-1F46-8639-D950C828F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D8755A-9549-2A4C-9D57-52C3535DE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EAB8A1-82AD-BD4E-819C-A99813022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352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3871B-AC19-F64E-9EFD-E425C822D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B87648-1231-8B48-AA7E-0F701BC2D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8DEFB5-394C-2841-BFD7-9863A8EA93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18D419-4DCE-C14B-BC6C-1FDCC7036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11F2D7-ABFE-104B-9237-B13CE9066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3CF876-E7E2-D147-B445-E52145D7C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078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79067-D7D6-CC4F-8B12-2BFDA2921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991B33-C3F8-D548-857A-18033CD914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A0F18-6EE0-BD41-84C4-CE6340A30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6DA7F-44DF-9C46-8143-791939C37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3A4202-3A66-C947-9E44-3F97B8D3F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264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0A7B70-A420-E545-934E-1F06CB12DF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C711B5-F69E-114B-93A7-71A6DC3E4E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20093C-D507-E949-9519-AE816BC18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B6A94-F7CF-6D4A-A536-762B2F892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CF274-0C6E-724D-93EF-F8667C84E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177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EFAF1F-D600-8D47-AF21-85037AF89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B8EE99-6EEC-8741-B169-4194FE1BC9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715419-9E14-C24B-847B-B20D91425C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97AA0-0382-384B-A2FA-A7036207305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2A5454-D387-D64C-A06F-06920FB3E0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A26B4A-CB76-A945-B516-B762A74BDA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E959C-54A8-C047-AD32-9F094D6C3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766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>
            <a:extLst>
              <a:ext uri="{FF2B5EF4-FFF2-40B4-BE49-F238E27FC236}">
                <a16:creationId xmlns:a16="http://schemas.microsoft.com/office/drawing/2014/main" id="{841A0C5D-0604-154E-ADF6-62D15D229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278" y="1612905"/>
            <a:ext cx="5499100" cy="387350"/>
          </a:xfrm>
          <a:prstGeom prst="rect">
            <a:avLst/>
          </a:pr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Full Governing Body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F89D9F-82DB-8B4C-AAFD-68C4D6BDE55D}"/>
              </a:ext>
            </a:extLst>
          </p:cNvPr>
          <p:cNvSpPr/>
          <p:nvPr/>
        </p:nvSpPr>
        <p:spPr>
          <a:xfrm>
            <a:off x="573278" y="1996445"/>
            <a:ext cx="5499735" cy="197515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16E87F86-5CA4-F84A-BF5A-D7D4FC185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107" y="4555829"/>
            <a:ext cx="2459415" cy="387350"/>
          </a:xfrm>
          <a:prstGeom prst="rect">
            <a:avLst/>
          </a:pr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 b="1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Curriculum &amp; Standards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0EFE920-4D9E-A046-9611-E1AB44CD4524}"/>
              </a:ext>
            </a:extLst>
          </p:cNvPr>
          <p:cNvSpPr/>
          <p:nvPr/>
        </p:nvSpPr>
        <p:spPr>
          <a:xfrm>
            <a:off x="530763" y="4944448"/>
            <a:ext cx="2459416" cy="14563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E035DC74-23B2-C541-A783-3A8AA8EB92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3284" y="4556133"/>
            <a:ext cx="2465914" cy="387350"/>
          </a:xfrm>
          <a:prstGeom prst="rect">
            <a:avLst/>
          </a:pr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Finance &amp; Personnel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B8CE4A-2563-7246-A70C-D1046194A542}"/>
              </a:ext>
            </a:extLst>
          </p:cNvPr>
          <p:cNvSpPr/>
          <p:nvPr/>
        </p:nvSpPr>
        <p:spPr>
          <a:xfrm>
            <a:off x="3402967" y="4945069"/>
            <a:ext cx="2466231" cy="145573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14">
            <a:extLst>
              <a:ext uri="{FF2B5EF4-FFF2-40B4-BE49-F238E27FC236}">
                <a16:creationId xmlns:a16="http://schemas.microsoft.com/office/drawing/2014/main" id="{F0E319BB-C486-BB42-93DF-439216658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6261" y="4554546"/>
            <a:ext cx="2466231" cy="387350"/>
          </a:xfrm>
          <a:prstGeom prst="rect">
            <a:avLst/>
          </a:pr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Pay &amp; Performance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DFFEF4-C3A3-D444-9608-B8CC6FAD919F}"/>
              </a:ext>
            </a:extLst>
          </p:cNvPr>
          <p:cNvSpPr/>
          <p:nvPr/>
        </p:nvSpPr>
        <p:spPr>
          <a:xfrm>
            <a:off x="6216262" y="4941896"/>
            <a:ext cx="2466231" cy="14589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6">
            <a:extLst>
              <a:ext uri="{FF2B5EF4-FFF2-40B4-BE49-F238E27FC236}">
                <a16:creationId xmlns:a16="http://schemas.microsoft.com/office/drawing/2014/main" id="{60139A6F-4AE2-1540-B730-6FE6F6E3D0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7178" y="4554546"/>
            <a:ext cx="2465913" cy="387350"/>
          </a:xfrm>
          <a:prstGeom prst="rect">
            <a:avLst/>
          </a:pr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HT Performance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5932A6-C313-BE47-A578-B0DD503E01F6}"/>
              </a:ext>
            </a:extLst>
          </p:cNvPr>
          <p:cNvSpPr/>
          <p:nvPr/>
        </p:nvSpPr>
        <p:spPr>
          <a:xfrm>
            <a:off x="9126860" y="4945704"/>
            <a:ext cx="2466231" cy="14550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Text Box 18">
            <a:extLst>
              <a:ext uri="{FF2B5EF4-FFF2-40B4-BE49-F238E27FC236}">
                <a16:creationId xmlns:a16="http://schemas.microsoft.com/office/drawing/2014/main" id="{E505457C-D847-6B4D-851C-B2164C086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041" y="2025655"/>
            <a:ext cx="1598610" cy="679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CJS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Simon Frost (Head Teacher)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xt Box 19">
            <a:extLst>
              <a:ext uri="{FF2B5EF4-FFF2-40B4-BE49-F238E27FC236}">
                <a16:creationId xmlns:a16="http://schemas.microsoft.com/office/drawing/2014/main" id="{1DD8BD9E-433F-D74D-B4EA-ADC9DF73AA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4904" y="2028829"/>
            <a:ext cx="1275399" cy="191640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Co-Opted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Phil Ratcliffe (Chair of Governors)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Judith Fenny (Vice Chair)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Mike Houghton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Matt Perks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Charlotte Sadler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Vacancies</a:t>
            </a:r>
          </a:p>
        </p:txBody>
      </p:sp>
      <p:sp>
        <p:nvSpPr>
          <p:cNvPr id="16" name="Text Box 20">
            <a:extLst>
              <a:ext uri="{FF2B5EF4-FFF2-40B4-BE49-F238E27FC236}">
                <a16:creationId xmlns:a16="http://schemas.microsoft.com/office/drawing/2014/main" id="{143FA2AF-8C04-BC40-A36A-BF0F63875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0302" y="2027243"/>
            <a:ext cx="1357313" cy="927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Parent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Hayley Clark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2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 Box 21">
            <a:extLst>
              <a:ext uri="{FF2B5EF4-FFF2-40B4-BE49-F238E27FC236}">
                <a16:creationId xmlns:a16="http://schemas.microsoft.com/office/drawing/2014/main" id="{6CA25D6D-00EF-344A-8561-BA610B73CF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4728" y="2028830"/>
            <a:ext cx="1379538" cy="927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LA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Anton </a:t>
            </a:r>
            <a:r>
              <a:rPr lang="en-US" altLang="en-US" sz="1000" dirty="0" err="1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Zdziebczok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  </a:t>
            </a:r>
            <a:endParaRPr lang="en-US" altLang="en-US" sz="1000" dirty="0">
              <a:solidFill>
                <a:srgbClr val="000000"/>
              </a:solidFill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000" dirty="0">
              <a:solidFill>
                <a:srgbClr val="000000"/>
              </a:solidFill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b="1" u="sng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Clerk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Alison Burnside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5">
            <a:extLst>
              <a:ext uri="{FF2B5EF4-FFF2-40B4-BE49-F238E27FC236}">
                <a16:creationId xmlns:a16="http://schemas.microsoft.com/office/drawing/2014/main" id="{6C65DAC8-6C47-3741-9E95-11E241ADB1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1742" y="94268"/>
            <a:ext cx="1131025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25">
            <a:extLst>
              <a:ext uri="{FF2B5EF4-FFF2-40B4-BE49-F238E27FC236}">
                <a16:creationId xmlns:a16="http://schemas.microsoft.com/office/drawing/2014/main" id="{027460CA-766B-4C48-BF84-E0CB885123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0180" y="82227"/>
            <a:ext cx="524884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CUPERNHAM JUNIOR SCHOOL GOVERNING BODY _ September 2025</a:t>
            </a:r>
          </a:p>
          <a:p>
            <a:endParaRPr lang="en-US" dirty="0"/>
          </a:p>
        </p:txBody>
      </p:sp>
      <p:sp>
        <p:nvSpPr>
          <p:cNvPr id="21" name="Text Box 20">
            <a:extLst>
              <a:ext uri="{FF2B5EF4-FFF2-40B4-BE49-F238E27FC236}">
                <a16:creationId xmlns:a16="http://schemas.microsoft.com/office/drawing/2014/main" id="{776AD1C5-4B16-274E-A10D-5453491213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7217" y="4975564"/>
            <a:ext cx="1114743" cy="111570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Chair</a:t>
            </a:r>
            <a:endParaRPr lang="en-US" altLang="en-US" sz="1200" dirty="0"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Matt Perks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Text Box 20">
            <a:extLst>
              <a:ext uri="{FF2B5EF4-FFF2-40B4-BE49-F238E27FC236}">
                <a16:creationId xmlns:a16="http://schemas.microsoft.com/office/drawing/2014/main" id="{4A0BB8B0-9137-9640-B7F8-30F2ECB9CD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9626" y="4970472"/>
            <a:ext cx="1141951" cy="133606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Chair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dirty="0">
                <a:latin typeface="Lucida Grande" panose="020B0600040502020204"/>
              </a:rPr>
              <a:t>Phil Ratcliffe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3" name="Text Box 20">
            <a:extLst>
              <a:ext uri="{FF2B5EF4-FFF2-40B4-BE49-F238E27FC236}">
                <a16:creationId xmlns:a16="http://schemas.microsoft.com/office/drawing/2014/main" id="{85E6DC73-FD56-1A4B-88B1-437E1BB441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909" y="4970472"/>
            <a:ext cx="1114743" cy="133606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Committee:</a:t>
            </a:r>
            <a:endParaRPr lang="en-US" altLang="en-US" sz="1200" dirty="0"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Simon Frost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Hayley Clark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Phil Ratcliffe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ucida Grande" panose="020B0600040502020204"/>
              </a:rPr>
              <a:t>Judith Fenny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latin typeface="Lucida Grande" panose="020B0600040502020204"/>
              </a:rPr>
              <a:t>Charlotte Sadler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ucida Grande" panose="020B060004050202020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Text Box 20">
            <a:extLst>
              <a:ext uri="{FF2B5EF4-FFF2-40B4-BE49-F238E27FC236}">
                <a16:creationId xmlns:a16="http://schemas.microsoft.com/office/drawing/2014/main" id="{F494CC8D-B970-464D-8672-AC462FA8AC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8888" y="4970471"/>
            <a:ext cx="1200738" cy="111570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1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Committee</a:t>
            </a:r>
            <a:endParaRPr lang="en-US" altLang="en-US" sz="1200" dirty="0"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Simon Frost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Mike Houghton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Anton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dirty="0" err="1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Zdziebczok</a:t>
            </a: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ucida Grande" panose="020B060004050202020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5" name="Text Box 20">
            <a:extLst>
              <a:ext uri="{FF2B5EF4-FFF2-40B4-BE49-F238E27FC236}">
                <a16:creationId xmlns:a16="http://schemas.microsoft.com/office/drawing/2014/main" id="{8ED2AC98-2120-724E-920B-B583BB7FA1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4013" y="4987320"/>
            <a:ext cx="2005114" cy="111570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dirty="0">
                <a:latin typeface="Lucida Grande" panose="020B0600040502020204"/>
              </a:rPr>
              <a:t>Mike Houghton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>
                <a:latin typeface="Lucida Grande" panose="020B0600040502020204"/>
              </a:rPr>
              <a:t>Matt Perks</a:t>
            </a:r>
            <a:endParaRPr kumimoji="0" lang="en-US" altLang="en-US" sz="1000" i="0" u="none" strike="noStrike" cap="none" normalizeH="0" baseline="0" dirty="0">
              <a:ln>
                <a:noFill/>
              </a:ln>
              <a:effectLst/>
              <a:latin typeface="Lucida Grande" panose="020B0600040502020204"/>
            </a:endParaRPr>
          </a:p>
        </p:txBody>
      </p:sp>
      <p:sp>
        <p:nvSpPr>
          <p:cNvPr id="26" name="Text Box 20">
            <a:extLst>
              <a:ext uri="{FF2B5EF4-FFF2-40B4-BE49-F238E27FC236}">
                <a16:creationId xmlns:a16="http://schemas.microsoft.com/office/drawing/2014/main" id="{EFC480E2-A7D5-EB43-85C2-45A844CCD4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0403" y="5022223"/>
            <a:ext cx="1908623" cy="136426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Anton </a:t>
            </a:r>
            <a:r>
              <a:rPr lang="en-US" altLang="en-US" sz="1000" dirty="0" err="1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Zdziebczok</a:t>
            </a: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 (Chair)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Judith Fenny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Charlotte </a:t>
            </a: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Sadler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dirty="0">
              <a:solidFill>
                <a:srgbClr val="000000"/>
              </a:solidFill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Simon Frost (advisor only)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dirty="0">
              <a:solidFill>
                <a:srgbClr val="000000"/>
              </a:solidFill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Mike Houghton (reserve)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dirty="0">
              <a:solidFill>
                <a:srgbClr val="000000"/>
              </a:solidFill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dirty="0">
              <a:solidFill>
                <a:srgbClr val="000000"/>
              </a:solidFill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000" dirty="0">
              <a:solidFill>
                <a:srgbClr val="000000"/>
              </a:solidFill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000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7" name="Rectangle 14">
            <a:extLst>
              <a:ext uri="{FF2B5EF4-FFF2-40B4-BE49-F238E27FC236}">
                <a16:creationId xmlns:a16="http://schemas.microsoft.com/office/drawing/2014/main" id="{27A2F98D-FC95-EE4D-A9EE-938D5C3C5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3744" y="1496709"/>
            <a:ext cx="2466231" cy="387350"/>
          </a:xfrm>
          <a:prstGeom prst="rect">
            <a:avLst/>
          </a:pr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Health &amp; Safety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 dirty="0">
                <a:solidFill>
                  <a:schemeClr val="bg1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Charlotte Sadler</a:t>
            </a: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8" name="Rectangle 14">
            <a:extLst>
              <a:ext uri="{FF2B5EF4-FFF2-40B4-BE49-F238E27FC236}">
                <a16:creationId xmlns:a16="http://schemas.microsoft.com/office/drawing/2014/main" id="{0D9A8307-41D8-184D-BDBB-C93D120E4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3743" y="2034227"/>
            <a:ext cx="2466231" cy="387350"/>
          </a:xfrm>
          <a:prstGeom prst="rect">
            <a:avLst/>
          </a:pr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SEND &amp; Pupil </a:t>
            </a:r>
            <a:r>
              <a:rPr kumimoji="0" lang="en-US" altLang="en-US" sz="12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Prmium</a:t>
            </a: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i="0" u="none" strike="noStrike" cap="none" normalizeH="0" baseline="0" dirty="0">
                <a:ln>
                  <a:noFill/>
                </a:ln>
                <a:solidFill>
                  <a:schemeClr val="bg2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Hayley Clark</a:t>
            </a: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bg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9" name="Rectangle 14">
            <a:extLst>
              <a:ext uri="{FF2B5EF4-FFF2-40B4-BE49-F238E27FC236}">
                <a16:creationId xmlns:a16="http://schemas.microsoft.com/office/drawing/2014/main" id="{FEDE7A71-24FC-BA45-9650-02FF580F6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3742" y="2599453"/>
            <a:ext cx="2466231" cy="561831"/>
          </a:xfrm>
          <a:prstGeom prst="rect">
            <a:avLst/>
          </a:pr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Safeguarding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 dirty="0">
                <a:solidFill>
                  <a:schemeClr val="bg1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Charlotte Sadler</a:t>
            </a: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0" name="Rectangle 14">
            <a:extLst>
              <a:ext uri="{FF2B5EF4-FFF2-40B4-BE49-F238E27FC236}">
                <a16:creationId xmlns:a16="http://schemas.microsoft.com/office/drawing/2014/main" id="{D557B1CB-3375-5D47-ABEC-9AE0E7C3DC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3741" y="3288833"/>
            <a:ext cx="2466231" cy="387350"/>
          </a:xfrm>
          <a:prstGeom prst="rect">
            <a:avLst/>
          </a:pr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Training &amp; Development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 dirty="0">
                <a:solidFill>
                  <a:schemeClr val="bg1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Mike Houghton</a:t>
            </a: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14">
            <a:extLst>
              <a:ext uri="{FF2B5EF4-FFF2-40B4-BE49-F238E27FC236}">
                <a16:creationId xmlns:a16="http://schemas.microsoft.com/office/drawing/2014/main" id="{D8D45842-6ECB-FA45-845C-0040A649F3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3741" y="3821260"/>
            <a:ext cx="2466231" cy="387350"/>
          </a:xfrm>
          <a:prstGeom prst="rect">
            <a:avLst/>
          </a:prstGeom>
          <a:solidFill>
            <a:srgbClr val="5B9BD5"/>
          </a:solidFill>
          <a:ln w="12700">
            <a:solidFill>
              <a:srgbClr val="1F4D78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000" b="1" dirty="0">
                <a:solidFill>
                  <a:srgbClr val="000000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GB Recruitment Induction Retention</a:t>
            </a:r>
            <a:endParaRPr kumimoji="0" lang="en-US" altLang="en-US" sz="1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Lucida Grande" panose="020B0600040502020204" pitchFamily="34" charset="0"/>
              <a:ea typeface="ヒラギノ角ゴ Pro W3" panose="020B03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200" dirty="0">
                <a:solidFill>
                  <a:schemeClr val="bg2"/>
                </a:solidFill>
                <a:latin typeface="Lucida Grande" panose="020B0600040502020204" pitchFamily="34" charset="0"/>
                <a:ea typeface="ヒラギノ角ゴ Pro W3" panose="020B0300000000000000" pitchFamily="34" charset="-128"/>
                <a:cs typeface="Times New Roman" panose="02020603050405020304" pitchFamily="18" charset="0"/>
              </a:rPr>
              <a:t>Simon Frost</a:t>
            </a:r>
            <a:endParaRPr kumimoji="0" lang="en-US" altLang="en-US" sz="1800" i="0" u="none" strike="noStrike" cap="none" normalizeH="0" baseline="0" dirty="0">
              <a:ln>
                <a:noFill/>
              </a:ln>
              <a:solidFill>
                <a:schemeClr val="bg2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7" name="Picture 1" descr="C:\Users\safca\Documents\Alison\Cupernham\Cupernham Jurior School Logo-Print.jpg">
            <a:extLst>
              <a:ext uri="{FF2B5EF4-FFF2-40B4-BE49-F238E27FC236}">
                <a16:creationId xmlns:a16="http://schemas.microsoft.com/office/drawing/2014/main" id="{51336E62-8404-966C-4E10-C18CBD68C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371" y="228599"/>
            <a:ext cx="910280" cy="1183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3202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1669</TotalTime>
  <Words>135</Words>
  <Application>Microsoft Office PowerPoint</Application>
  <PresentationFormat>Widescreen</PresentationFormat>
  <Paragraphs>65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Lucida Grande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Ratcliffe, Phillip</dc:creator>
  <cp:lastModifiedBy>Burnside, Alison</cp:lastModifiedBy>
  <cp:revision>32</cp:revision>
  <dcterms:created xsi:type="dcterms:W3CDTF">2020-01-25T17:51:51Z</dcterms:created>
  <dcterms:modified xsi:type="dcterms:W3CDTF">2026-02-18T16:00:01Z</dcterms:modified>
</cp:coreProperties>
</file>