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309" r:id="rId2"/>
    <p:sldId id="438" r:id="rId3"/>
    <p:sldId id="256" r:id="rId4"/>
    <p:sldId id="480" r:id="rId5"/>
    <p:sldId id="269" r:id="rId6"/>
    <p:sldId id="441" r:id="rId7"/>
    <p:sldId id="473" r:id="rId8"/>
    <p:sldId id="470" r:id="rId9"/>
    <p:sldId id="471" r:id="rId10"/>
    <p:sldId id="278" r:id="rId11"/>
    <p:sldId id="283" r:id="rId12"/>
    <p:sldId id="287" r:id="rId13"/>
    <p:sldId id="261" r:id="rId14"/>
    <p:sldId id="481" r:id="rId15"/>
    <p:sldId id="479" r:id="rId16"/>
    <p:sldId id="272" r:id="rId17"/>
    <p:sldId id="285" r:id="rId18"/>
    <p:sldId id="281" r:id="rId19"/>
    <p:sldId id="282" r:id="rId20"/>
    <p:sldId id="482" r:id="rId21"/>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8957" autoAdjust="0"/>
  </p:normalViewPr>
  <p:slideViewPr>
    <p:cSldViewPr snapToGrid="0">
      <p:cViewPr varScale="1">
        <p:scale>
          <a:sx n="90" d="100"/>
          <a:sy n="90" d="100"/>
        </p:scale>
        <p:origin x="139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9E5861A-21AA-4916-BE61-DAE9613C0E98}" type="datetimeFigureOut">
              <a:rPr lang="en-GB" smtClean="0"/>
              <a:t>03/09/2026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99E543F-97BA-470F-A1EA-A3D420B4B05A}" type="slidenum">
              <a:rPr lang="en-GB" smtClean="0"/>
              <a:t>‹#›</a:t>
            </a:fld>
            <a:endParaRPr lang="en-GB"/>
          </a:p>
        </p:txBody>
      </p:sp>
    </p:spTree>
    <p:extLst>
      <p:ext uri="{BB962C8B-B14F-4D97-AF65-F5344CB8AC3E}">
        <p14:creationId xmlns:p14="http://schemas.microsoft.com/office/powerpoint/2010/main" val="3844641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99E543F-97BA-470F-A1EA-A3D420B4B05A}" type="slidenum">
              <a:rPr lang="en-GB" smtClean="0"/>
              <a:t>3</a:t>
            </a:fld>
            <a:endParaRPr lang="en-GB"/>
          </a:p>
        </p:txBody>
      </p:sp>
    </p:spTree>
    <p:extLst>
      <p:ext uri="{BB962C8B-B14F-4D97-AF65-F5344CB8AC3E}">
        <p14:creationId xmlns:p14="http://schemas.microsoft.com/office/powerpoint/2010/main" val="15584078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Reading at Cupernham – is incredibly important,</a:t>
            </a:r>
            <a:r>
              <a:rPr lang="en-GB" baseline="0" dirty="0"/>
              <a:t> something we value and something we want our children to value and enjoy.</a:t>
            </a:r>
            <a:endParaRPr lang="en-GB" dirty="0"/>
          </a:p>
        </p:txBody>
      </p:sp>
      <p:sp>
        <p:nvSpPr>
          <p:cNvPr id="4" name="Slide Number Placeholder 3"/>
          <p:cNvSpPr>
            <a:spLocks noGrp="1"/>
          </p:cNvSpPr>
          <p:nvPr>
            <p:ph type="sldNum" sz="quarter" idx="10"/>
          </p:nvPr>
        </p:nvSpPr>
        <p:spPr/>
        <p:txBody>
          <a:bodyPr/>
          <a:lstStyle/>
          <a:p>
            <a:pPr rtl="0"/>
            <a:fld id="{EE000EEB-8338-48D7-8EE8-EE0082EF7602}" type="slidenum">
              <a:rPr lang="en-GB" noProof="0" smtClean="0"/>
              <a:t>6</a:t>
            </a:fld>
            <a:endParaRPr lang="en-GB" noProof="0"/>
          </a:p>
        </p:txBody>
      </p:sp>
    </p:spTree>
    <p:extLst>
      <p:ext uri="{BB962C8B-B14F-4D97-AF65-F5344CB8AC3E}">
        <p14:creationId xmlns:p14="http://schemas.microsoft.com/office/powerpoint/2010/main" val="35603671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Oxford Reading Tree will soon become our new reading scheme for the school, with new books colour banded at different reading levels for children to read, enjoy and progress with.</a:t>
            </a:r>
          </a:p>
          <a:p>
            <a:endParaRPr lang="en-GB" baseline="0" dirty="0"/>
          </a:p>
          <a:p>
            <a:r>
              <a:rPr lang="en-GB" baseline="0" dirty="0"/>
              <a:t>Oxford Reading offers an online platform with access to both physical books and e-books online as well as an online Reading Buddy through the Oxford Reading Tree website, which supports the children with their fluency, decoding and understanding of texts.</a:t>
            </a:r>
          </a:p>
          <a:p>
            <a:endParaRPr lang="en-GB" baseline="0" dirty="0"/>
          </a:p>
          <a:p>
            <a:r>
              <a:rPr lang="en-GB" baseline="0" dirty="0"/>
              <a:t>There are quizzes for many of their books too so opportunities for children to earn rewards for their reading avatar.</a:t>
            </a:r>
          </a:p>
          <a:p>
            <a:endParaRPr lang="en-GB" baseline="0" dirty="0"/>
          </a:p>
          <a:p>
            <a:r>
              <a:rPr lang="en-GB" baseline="0" dirty="0"/>
              <a:t>We’re just in the process of setting this up fully with new books arriving. Once the scheme is ready to be launched in full, we’ll send out more communication and Ms Dowling, our Reading Lead, will look to arrange some parent workshops to talk this through in more detail.</a:t>
            </a:r>
          </a:p>
          <a:p>
            <a:endParaRPr lang="en-GB" baseline="0" dirty="0"/>
          </a:p>
          <a:p>
            <a:endParaRPr lang="en-GB" baseline="0" dirty="0"/>
          </a:p>
        </p:txBody>
      </p:sp>
      <p:sp>
        <p:nvSpPr>
          <p:cNvPr id="4" name="Slide Number Placeholder 3"/>
          <p:cNvSpPr>
            <a:spLocks noGrp="1"/>
          </p:cNvSpPr>
          <p:nvPr>
            <p:ph type="sldNum" sz="quarter" idx="10"/>
          </p:nvPr>
        </p:nvSpPr>
        <p:spPr/>
        <p:txBody>
          <a:bodyPr/>
          <a:lstStyle/>
          <a:p>
            <a:pPr rtl="0"/>
            <a:fld id="{EE000EEB-8338-48D7-8EE8-EE0082EF7602}" type="slidenum">
              <a:rPr lang="en-GB" noProof="0" smtClean="0"/>
              <a:t>7</a:t>
            </a:fld>
            <a:endParaRPr lang="en-GB" noProof="0"/>
          </a:p>
        </p:txBody>
      </p:sp>
    </p:spTree>
    <p:extLst>
      <p:ext uri="{BB962C8B-B14F-4D97-AF65-F5344CB8AC3E}">
        <p14:creationId xmlns:p14="http://schemas.microsoft.com/office/powerpoint/2010/main" val="8938303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EE000EEB-8338-48D7-8EE8-EE0082EF7602}" type="slidenum">
              <a:rPr lang="en-GB" noProof="0" smtClean="0"/>
              <a:t>8</a:t>
            </a:fld>
            <a:endParaRPr lang="en-GB" noProof="0"/>
          </a:p>
        </p:txBody>
      </p:sp>
    </p:spTree>
    <p:extLst>
      <p:ext uri="{BB962C8B-B14F-4D97-AF65-F5344CB8AC3E}">
        <p14:creationId xmlns:p14="http://schemas.microsoft.com/office/powerpoint/2010/main" val="37072938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BOOM</a:t>
            </a:r>
            <a:r>
              <a:rPr lang="en-GB" baseline="0" dirty="0"/>
              <a:t> Reader!</a:t>
            </a:r>
          </a:p>
          <a:p>
            <a:endParaRPr lang="en-GB" baseline="0" dirty="0"/>
          </a:p>
          <a:p>
            <a:r>
              <a:rPr lang="en-GB" baseline="0" dirty="0"/>
              <a:t>App or online – please contact the office if you need any help with logins etc.</a:t>
            </a:r>
          </a:p>
          <a:p>
            <a:endParaRPr lang="en-GB" baseline="0" dirty="0"/>
          </a:p>
          <a:p>
            <a:r>
              <a:rPr lang="en-GB" baseline="0" dirty="0"/>
              <a:t>Links to golden tickets and half-termly draws</a:t>
            </a:r>
            <a:endParaRPr lang="en-GB" dirty="0"/>
          </a:p>
        </p:txBody>
      </p:sp>
      <p:sp>
        <p:nvSpPr>
          <p:cNvPr id="4" name="Slide Number Placeholder 3"/>
          <p:cNvSpPr>
            <a:spLocks noGrp="1"/>
          </p:cNvSpPr>
          <p:nvPr>
            <p:ph type="sldNum" sz="quarter" idx="10"/>
          </p:nvPr>
        </p:nvSpPr>
        <p:spPr/>
        <p:txBody>
          <a:bodyPr/>
          <a:lstStyle/>
          <a:p>
            <a:pPr rtl="0"/>
            <a:fld id="{EE000EEB-8338-48D7-8EE8-EE0082EF7602}" type="slidenum">
              <a:rPr lang="en-GB" noProof="0" smtClean="0"/>
              <a:t>9</a:t>
            </a:fld>
            <a:endParaRPr lang="en-GB" noProof="0"/>
          </a:p>
        </p:txBody>
      </p:sp>
    </p:spTree>
    <p:extLst>
      <p:ext uri="{BB962C8B-B14F-4D97-AF65-F5344CB8AC3E}">
        <p14:creationId xmlns:p14="http://schemas.microsoft.com/office/powerpoint/2010/main" val="9752608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Sarah</a:t>
            </a:r>
          </a:p>
        </p:txBody>
      </p:sp>
      <p:sp>
        <p:nvSpPr>
          <p:cNvPr id="4" name="Slide Number Placeholder 3"/>
          <p:cNvSpPr>
            <a:spLocks noGrp="1"/>
          </p:cNvSpPr>
          <p:nvPr>
            <p:ph type="sldNum" sz="quarter" idx="5"/>
          </p:nvPr>
        </p:nvSpPr>
        <p:spPr/>
        <p:txBody>
          <a:bodyPr/>
          <a:lstStyle/>
          <a:p>
            <a:fld id="{DC26B208-C100-4E56-932E-7A79D6F45401}" type="slidenum">
              <a:rPr lang="en-GB" smtClean="0"/>
              <a:t>10</a:t>
            </a:fld>
            <a:endParaRPr lang="en-GB"/>
          </a:p>
        </p:txBody>
      </p:sp>
    </p:spTree>
    <p:extLst>
      <p:ext uri="{BB962C8B-B14F-4D97-AF65-F5344CB8AC3E}">
        <p14:creationId xmlns:p14="http://schemas.microsoft.com/office/powerpoint/2010/main" val="13954961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99E543F-97BA-470F-A1EA-A3D420B4B05A}" type="slidenum">
              <a:rPr lang="en-GB" smtClean="0"/>
              <a:t>12</a:t>
            </a:fld>
            <a:endParaRPr lang="en-GB"/>
          </a:p>
        </p:txBody>
      </p:sp>
    </p:spTree>
    <p:extLst>
      <p:ext uri="{BB962C8B-B14F-4D97-AF65-F5344CB8AC3E}">
        <p14:creationId xmlns:p14="http://schemas.microsoft.com/office/powerpoint/2010/main" val="17600645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99E543F-97BA-470F-A1EA-A3D420B4B05A}" type="slidenum">
              <a:rPr lang="en-GB" smtClean="0"/>
              <a:t>13</a:t>
            </a:fld>
            <a:endParaRPr lang="en-GB"/>
          </a:p>
        </p:txBody>
      </p:sp>
    </p:spTree>
    <p:extLst>
      <p:ext uri="{BB962C8B-B14F-4D97-AF65-F5344CB8AC3E}">
        <p14:creationId xmlns:p14="http://schemas.microsoft.com/office/powerpoint/2010/main" val="26976438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Sarah</a:t>
            </a:r>
          </a:p>
        </p:txBody>
      </p:sp>
      <p:sp>
        <p:nvSpPr>
          <p:cNvPr id="4" name="Slide Number Placeholder 3"/>
          <p:cNvSpPr>
            <a:spLocks noGrp="1"/>
          </p:cNvSpPr>
          <p:nvPr>
            <p:ph type="sldNum" sz="quarter" idx="5"/>
          </p:nvPr>
        </p:nvSpPr>
        <p:spPr/>
        <p:txBody>
          <a:bodyPr/>
          <a:lstStyle/>
          <a:p>
            <a:fld id="{DC26B208-C100-4E56-932E-7A79D6F45401}" type="slidenum">
              <a:rPr lang="en-GB" smtClean="0"/>
              <a:t>16</a:t>
            </a:fld>
            <a:endParaRPr lang="en-GB"/>
          </a:p>
        </p:txBody>
      </p:sp>
    </p:spTree>
    <p:extLst>
      <p:ext uri="{BB962C8B-B14F-4D97-AF65-F5344CB8AC3E}">
        <p14:creationId xmlns:p14="http://schemas.microsoft.com/office/powerpoint/2010/main" val="22452607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Sarah</a:t>
            </a:r>
          </a:p>
        </p:txBody>
      </p:sp>
      <p:sp>
        <p:nvSpPr>
          <p:cNvPr id="4" name="Slide Number Placeholder 3"/>
          <p:cNvSpPr>
            <a:spLocks noGrp="1"/>
          </p:cNvSpPr>
          <p:nvPr>
            <p:ph type="sldNum" sz="quarter" idx="5"/>
          </p:nvPr>
        </p:nvSpPr>
        <p:spPr/>
        <p:txBody>
          <a:bodyPr/>
          <a:lstStyle/>
          <a:p>
            <a:fld id="{DC26B208-C100-4E56-932E-7A79D6F45401}" type="slidenum">
              <a:rPr lang="en-GB" smtClean="0"/>
              <a:t>17</a:t>
            </a:fld>
            <a:endParaRPr lang="en-GB"/>
          </a:p>
        </p:txBody>
      </p:sp>
    </p:spTree>
    <p:extLst>
      <p:ext uri="{BB962C8B-B14F-4D97-AF65-F5344CB8AC3E}">
        <p14:creationId xmlns:p14="http://schemas.microsoft.com/office/powerpoint/2010/main" val="36161948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rtlCol="0" anchor="b"/>
          <a:lstStyle>
            <a:lvl1pPr>
              <a:defRPr sz="7200"/>
            </a:lvl1pPr>
          </a:lstStyle>
          <a:p>
            <a:pPr rtl="0"/>
            <a:r>
              <a:rPr lang="en-US" noProof="0"/>
              <a:t>Click to edit Master title style</a:t>
            </a:r>
            <a:endParaRPr lang="en-GB" noProof="0"/>
          </a:p>
        </p:txBody>
      </p:sp>
      <p:sp>
        <p:nvSpPr>
          <p:cNvPr id="3" name="Subtitle 2"/>
          <p:cNvSpPr>
            <a:spLocks noGrp="1"/>
          </p:cNvSpPr>
          <p:nvPr>
            <p:ph type="subTitle" idx="1"/>
          </p:nvPr>
        </p:nvSpPr>
        <p:spPr>
          <a:xfrm>
            <a:off x="1154955" y="4777380"/>
            <a:ext cx="8825658" cy="861420"/>
          </a:xfrm>
        </p:spPr>
        <p:txBody>
          <a:bodyPr rtlCol="0"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en-US" noProof="0"/>
              <a:t>Click to edit Master subtitle style</a:t>
            </a:r>
            <a:endParaRPr lang="en-GB" noProof="0"/>
          </a:p>
        </p:txBody>
      </p:sp>
      <p:sp>
        <p:nvSpPr>
          <p:cNvPr id="4" name="Date Placeholder 3"/>
          <p:cNvSpPr>
            <a:spLocks noGrp="1"/>
          </p:cNvSpPr>
          <p:nvPr>
            <p:ph type="dt" sz="half" idx="10"/>
          </p:nvPr>
        </p:nvSpPr>
        <p:spPr/>
        <p:txBody>
          <a:bodyPr rtlCol="0"/>
          <a:lstStyle/>
          <a:p>
            <a:pPr rtl="0"/>
            <a:fld id="{6829274C-2AF6-43C6-BE37-6B723526AB66}" type="datetime1">
              <a:rPr lang="en-GB" noProof="0" smtClean="0"/>
              <a:t>03/09/2026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167264340"/>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3" name="Content Placeholder 2"/>
          <p:cNvSpPr>
            <a:spLocks noGrp="1"/>
          </p:cNvSpPr>
          <p:nvPr>
            <p:ph idx="1"/>
          </p:nvPr>
        </p:nvSpPr>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10"/>
          </p:nvPr>
        </p:nvSpPr>
        <p:spPr/>
        <p:txBody>
          <a:bodyPr rtlCol="0"/>
          <a:lstStyle/>
          <a:p>
            <a:pPr rtl="0"/>
            <a:fld id="{2288F526-2C2E-4DB7-8655-C1E08D2E237C}" type="datetime1">
              <a:rPr lang="en-GB" noProof="0" smtClean="0"/>
              <a:t>03/09/2026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1685135567"/>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rtlCol="0" anchor="b"/>
          <a:lstStyle>
            <a:lvl1pPr algn="l">
              <a:defRPr sz="4000" b="0" cap="none"/>
            </a:lvl1pPr>
          </a:lstStyle>
          <a:p>
            <a:pPr rtl="0"/>
            <a:r>
              <a:rPr lang="en-US" noProof="0"/>
              <a:t>Click to edit Master title style</a:t>
            </a:r>
            <a:endParaRPr lang="en-GB" noProof="0"/>
          </a:p>
        </p:txBody>
      </p:sp>
      <p:sp>
        <p:nvSpPr>
          <p:cNvPr id="3" name="Text Placeholder 2"/>
          <p:cNvSpPr>
            <a:spLocks noGrp="1"/>
          </p:cNvSpPr>
          <p:nvPr>
            <p:ph type="body" idx="1"/>
          </p:nvPr>
        </p:nvSpPr>
        <p:spPr>
          <a:xfrm>
            <a:off x="1154955" y="4777381"/>
            <a:ext cx="8825658" cy="860400"/>
          </a:xfrm>
        </p:spPr>
        <p:txBody>
          <a:bodyPr rtlCol="0"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US" noProof="0"/>
              <a:t>Click to edit Master text styles</a:t>
            </a:r>
          </a:p>
        </p:txBody>
      </p:sp>
      <p:sp>
        <p:nvSpPr>
          <p:cNvPr id="4" name="Date Placeholder 3"/>
          <p:cNvSpPr>
            <a:spLocks noGrp="1"/>
          </p:cNvSpPr>
          <p:nvPr>
            <p:ph type="dt" sz="half" idx="10"/>
          </p:nvPr>
        </p:nvSpPr>
        <p:spPr/>
        <p:txBody>
          <a:bodyPr rtlCol="0"/>
          <a:lstStyle/>
          <a:p>
            <a:pPr rtl="0"/>
            <a:fld id="{2FF95D3A-6098-4E79-BE61-296F9A23A1CB}" type="datetime1">
              <a:rPr lang="en-GB" noProof="0" smtClean="0"/>
              <a:t>03/09/2026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1134145895"/>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3" name="Content Placeholder 2"/>
          <p:cNvSpPr>
            <a:spLocks noGrp="1"/>
          </p:cNvSpPr>
          <p:nvPr>
            <p:ph sz="half" idx="1"/>
          </p:nvPr>
        </p:nvSpPr>
        <p:spPr>
          <a:xfrm>
            <a:off x="1103312" y="2060575"/>
            <a:ext cx="4396339" cy="4195763"/>
          </a:xfrm>
        </p:spPr>
        <p:txBody>
          <a:bodyPr rtlCol="0">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Content Placeholder 3"/>
          <p:cNvSpPr>
            <a:spLocks noGrp="1"/>
          </p:cNvSpPr>
          <p:nvPr>
            <p:ph sz="half" idx="2"/>
          </p:nvPr>
        </p:nvSpPr>
        <p:spPr>
          <a:xfrm>
            <a:off x="5654493" y="2056092"/>
            <a:ext cx="4396341" cy="4200245"/>
          </a:xfrm>
        </p:spPr>
        <p:txBody>
          <a:bodyPr rtlCol="0">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Date Placeholder 4"/>
          <p:cNvSpPr>
            <a:spLocks noGrp="1"/>
          </p:cNvSpPr>
          <p:nvPr>
            <p:ph type="dt" sz="half" idx="10"/>
          </p:nvPr>
        </p:nvSpPr>
        <p:spPr/>
        <p:txBody>
          <a:bodyPr rtlCol="0"/>
          <a:lstStyle/>
          <a:p>
            <a:pPr rtl="0"/>
            <a:fld id="{03CF9A9B-64FA-486B-B1C4-20B3C2842FAF}" type="datetime1">
              <a:rPr lang="en-GB" noProof="0" smtClean="0"/>
              <a:t>03/09/2026</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2202982320"/>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lvl1pPr>
              <a:defRPr/>
            </a:lvl1pPr>
          </a:lstStyle>
          <a:p>
            <a:pPr rtl="0"/>
            <a:r>
              <a:rPr lang="en-US" noProof="0"/>
              <a:t>Click to edit Master title style</a:t>
            </a:r>
            <a:endParaRPr lang="en-GB" noProof="0"/>
          </a:p>
        </p:txBody>
      </p:sp>
      <p:sp>
        <p:nvSpPr>
          <p:cNvPr id="3" name="Text Placeholder 2"/>
          <p:cNvSpPr>
            <a:spLocks noGrp="1"/>
          </p:cNvSpPr>
          <p:nvPr>
            <p:ph type="body" idx="1"/>
          </p:nvPr>
        </p:nvSpPr>
        <p:spPr>
          <a:xfrm>
            <a:off x="1103313" y="1905000"/>
            <a:ext cx="4396338" cy="576262"/>
          </a:xfrm>
        </p:spPr>
        <p:txBody>
          <a:bodyPr rtlCol="0"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4" name="Content Placeholder 3"/>
          <p:cNvSpPr>
            <a:spLocks noGrp="1"/>
          </p:cNvSpPr>
          <p:nvPr>
            <p:ph sz="half" idx="2"/>
          </p:nvPr>
        </p:nvSpPr>
        <p:spPr>
          <a:xfrm>
            <a:off x="1103312" y="2514600"/>
            <a:ext cx="4396339" cy="3741738"/>
          </a:xfrm>
        </p:spPr>
        <p:txBody>
          <a:bodyPr rtlCol="0">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Text Placeholder 4"/>
          <p:cNvSpPr>
            <a:spLocks noGrp="1"/>
          </p:cNvSpPr>
          <p:nvPr>
            <p:ph type="body" sz="quarter" idx="3"/>
          </p:nvPr>
        </p:nvSpPr>
        <p:spPr>
          <a:xfrm>
            <a:off x="5654495" y="1905000"/>
            <a:ext cx="4396339" cy="576262"/>
          </a:xfrm>
        </p:spPr>
        <p:txBody>
          <a:bodyPr rtlCol="0"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6" name="Content Placeholder 5"/>
          <p:cNvSpPr>
            <a:spLocks noGrp="1"/>
          </p:cNvSpPr>
          <p:nvPr>
            <p:ph sz="quarter" idx="4"/>
          </p:nvPr>
        </p:nvSpPr>
        <p:spPr>
          <a:xfrm>
            <a:off x="5654495" y="2514600"/>
            <a:ext cx="4396339" cy="3741738"/>
          </a:xfrm>
        </p:spPr>
        <p:txBody>
          <a:bodyPr rtlCol="0">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7" name="Date Placeholder 6"/>
          <p:cNvSpPr>
            <a:spLocks noGrp="1"/>
          </p:cNvSpPr>
          <p:nvPr>
            <p:ph type="dt" sz="half" idx="10"/>
          </p:nvPr>
        </p:nvSpPr>
        <p:spPr/>
        <p:txBody>
          <a:bodyPr rtlCol="0"/>
          <a:lstStyle/>
          <a:p>
            <a:pPr rtl="0"/>
            <a:fld id="{8B9A1C3B-3411-4F1E-9257-FBE0BF08E35E}" type="datetime1">
              <a:rPr lang="en-GB" noProof="0" smtClean="0"/>
              <a:t>03/09/2026</a:t>
            </a:fld>
            <a:endParaRPr lang="en-GB" noProof="0"/>
          </a:p>
        </p:txBody>
      </p:sp>
      <p:sp>
        <p:nvSpPr>
          <p:cNvPr id="8" name="Footer Placeholder 7"/>
          <p:cNvSpPr>
            <a:spLocks noGrp="1"/>
          </p:cNvSpPr>
          <p:nvPr>
            <p:ph type="ftr" sz="quarter" idx="11"/>
          </p:nvPr>
        </p:nvSpPr>
        <p:spPr/>
        <p:txBody>
          <a:bodyPr rtlCol="0"/>
          <a:lstStyle/>
          <a:p>
            <a:pPr rtl="0"/>
            <a:endParaRPr lang="en-GB" noProof="0"/>
          </a:p>
        </p:txBody>
      </p:sp>
      <p:sp>
        <p:nvSpPr>
          <p:cNvPr id="9" name="Slide Number Placeholder 8"/>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607200485"/>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7" name="Date Placeholder 2"/>
          <p:cNvSpPr>
            <a:spLocks noGrp="1"/>
          </p:cNvSpPr>
          <p:nvPr>
            <p:ph type="dt" sz="half" idx="10"/>
          </p:nvPr>
        </p:nvSpPr>
        <p:spPr/>
        <p:txBody>
          <a:bodyPr rtlCol="0"/>
          <a:lstStyle/>
          <a:p>
            <a:pPr rtl="0"/>
            <a:fld id="{6E7AE7EA-47F8-43A2-A0A9-1464253F1FF5}" type="datetime1">
              <a:rPr lang="en-GB" noProof="0" smtClean="0"/>
              <a:t>03/09/2026</a:t>
            </a:fld>
            <a:endParaRPr lang="en-GB" noProof="0"/>
          </a:p>
        </p:txBody>
      </p:sp>
      <p:sp>
        <p:nvSpPr>
          <p:cNvPr id="5" name="Footer Placeholder 3"/>
          <p:cNvSpPr>
            <a:spLocks noGrp="1"/>
          </p:cNvSpPr>
          <p:nvPr>
            <p:ph type="ftr" sz="quarter" idx="11"/>
          </p:nvPr>
        </p:nvSpPr>
        <p:spPr/>
        <p:txBody>
          <a:bodyPr rtlCol="0"/>
          <a:lstStyle/>
          <a:p>
            <a:pPr rtl="0"/>
            <a:endParaRPr lang="en-GB" noProof="0"/>
          </a:p>
        </p:txBody>
      </p:sp>
      <p:sp>
        <p:nvSpPr>
          <p:cNvPr id="6" name="Slide Number Placeholder 4"/>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2482521732"/>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rtlCol="0"/>
          <a:lstStyle/>
          <a:p>
            <a:pPr rtl="0"/>
            <a:fld id="{8F3FAFEF-9964-4E62-A619-7F95A52237F8}" type="datetime1">
              <a:rPr lang="en-GB" noProof="0" smtClean="0"/>
              <a:t>03/09/2026</a:t>
            </a:fld>
            <a:endParaRPr lang="en-GB" noProof="0"/>
          </a:p>
        </p:txBody>
      </p:sp>
      <p:sp>
        <p:nvSpPr>
          <p:cNvPr id="5" name="Footer Placeholder 2"/>
          <p:cNvSpPr>
            <a:spLocks noGrp="1"/>
          </p:cNvSpPr>
          <p:nvPr>
            <p:ph type="ftr" sz="quarter" idx="11"/>
          </p:nvPr>
        </p:nvSpPr>
        <p:spPr/>
        <p:txBody>
          <a:bodyPr rtlCol="0"/>
          <a:lstStyle/>
          <a:p>
            <a:pPr rtl="0"/>
            <a:endParaRPr lang="en-GB" noProof="0"/>
          </a:p>
        </p:txBody>
      </p:sp>
      <p:sp>
        <p:nvSpPr>
          <p:cNvPr id="6" name="Slide Number Placeholder 3"/>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996438544"/>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rtlCol="0" anchor="b"/>
          <a:lstStyle>
            <a:lvl1pPr algn="l">
              <a:defRPr sz="2400" b="0"/>
            </a:lvl1pPr>
          </a:lstStyle>
          <a:p>
            <a:pPr rtl="0"/>
            <a:r>
              <a:rPr lang="en-US" noProof="0"/>
              <a:t>Click to edit Master title style</a:t>
            </a:r>
            <a:endParaRPr lang="en-GB" noProof="0"/>
          </a:p>
        </p:txBody>
      </p:sp>
      <p:sp>
        <p:nvSpPr>
          <p:cNvPr id="3" name="Content Placeholder 2"/>
          <p:cNvSpPr>
            <a:spLocks noGrp="1"/>
          </p:cNvSpPr>
          <p:nvPr>
            <p:ph idx="1"/>
          </p:nvPr>
        </p:nvSpPr>
        <p:spPr>
          <a:xfrm>
            <a:off x="4784616" y="1447800"/>
            <a:ext cx="5195997" cy="4572000"/>
          </a:xfrm>
        </p:spPr>
        <p:txBody>
          <a:bodyPr rtlCol="0"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Text Placeholder 3"/>
          <p:cNvSpPr>
            <a:spLocks noGrp="1"/>
          </p:cNvSpPr>
          <p:nvPr>
            <p:ph type="body" sz="half" idx="2"/>
          </p:nvPr>
        </p:nvSpPr>
        <p:spPr>
          <a:xfrm>
            <a:off x="1154954" y="3129280"/>
            <a:ext cx="3401063" cy="2895599"/>
          </a:xfrm>
        </p:spPr>
        <p:txBody>
          <a:bodyPr rtlCol="0"/>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7" name="Date Placeholder 4"/>
          <p:cNvSpPr>
            <a:spLocks noGrp="1"/>
          </p:cNvSpPr>
          <p:nvPr>
            <p:ph type="dt" sz="half" idx="10"/>
          </p:nvPr>
        </p:nvSpPr>
        <p:spPr/>
        <p:txBody>
          <a:bodyPr rtlCol="0"/>
          <a:lstStyle/>
          <a:p>
            <a:pPr rtl="0"/>
            <a:fld id="{2583AF05-3F56-48E3-A521-2AA72E075177}" type="datetime1">
              <a:rPr lang="en-GB" noProof="0" smtClean="0"/>
              <a:t>03/09/2026</a:t>
            </a:fld>
            <a:endParaRPr lang="en-GB" noProof="0"/>
          </a:p>
        </p:txBody>
      </p:sp>
      <p:sp>
        <p:nvSpPr>
          <p:cNvPr id="5" name="Footer Placeholder 5"/>
          <p:cNvSpPr>
            <a:spLocks noGrp="1"/>
          </p:cNvSpPr>
          <p:nvPr>
            <p:ph type="ftr" sz="quarter" idx="11"/>
          </p:nvPr>
        </p:nvSpPr>
        <p:spPr/>
        <p:txBody>
          <a:bodyPr rtlCol="0"/>
          <a:lstStyle/>
          <a:p>
            <a:pPr rtl="0"/>
            <a:endParaRPr lang="en-GB" noProof="0"/>
          </a:p>
        </p:txBody>
      </p:sp>
      <p:sp>
        <p:nvSpPr>
          <p:cNvPr id="6" name="Slide Number Placeholder 6"/>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2194696438"/>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rtlCol="0" anchor="b">
            <a:normAutofit/>
          </a:bodyPr>
          <a:lstStyle>
            <a:lvl1pPr algn="l">
              <a:defRPr sz="3600" b="0"/>
            </a:lvl1pPr>
          </a:lstStyle>
          <a:p>
            <a:pPr rtl="0"/>
            <a:r>
              <a:rPr lang="en-US" noProof="0"/>
              <a:t>Click to edit Master title style</a:t>
            </a:r>
            <a:endParaRPr lang="en-GB" noProof="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US" noProof="0"/>
              <a:t>Click icon to add picture</a:t>
            </a:r>
            <a:endParaRPr lang="en-GB" noProof="0"/>
          </a:p>
        </p:txBody>
      </p:sp>
      <p:sp>
        <p:nvSpPr>
          <p:cNvPr id="4" name="Text Placeholder 3"/>
          <p:cNvSpPr>
            <a:spLocks noGrp="1"/>
          </p:cNvSpPr>
          <p:nvPr>
            <p:ph type="body" sz="half" idx="2"/>
          </p:nvPr>
        </p:nvSpPr>
        <p:spPr>
          <a:xfrm>
            <a:off x="1154954" y="3657600"/>
            <a:ext cx="5084979" cy="1371600"/>
          </a:xfrm>
        </p:spPr>
        <p:txBody>
          <a:bodyPr rtlCol="0">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5" name="Date Placeholder 4"/>
          <p:cNvSpPr>
            <a:spLocks noGrp="1"/>
          </p:cNvSpPr>
          <p:nvPr>
            <p:ph type="dt" sz="half" idx="10"/>
          </p:nvPr>
        </p:nvSpPr>
        <p:spPr/>
        <p:txBody>
          <a:bodyPr rtlCol="0"/>
          <a:lstStyle/>
          <a:p>
            <a:pPr rtl="0"/>
            <a:fld id="{DC9ABC9C-6733-4B3C-8D3C-F33F0A5CEBCB}" type="datetime1">
              <a:rPr lang="en-GB" noProof="0" smtClean="0"/>
              <a:t>03/09/2026</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2067996236"/>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rtlCol="0" anchor="b">
            <a:normAutofit/>
          </a:bodyPr>
          <a:lstStyle>
            <a:lvl1pPr algn="l">
              <a:defRPr sz="2400" b="0"/>
            </a:lvl1pPr>
          </a:lstStyle>
          <a:p>
            <a:pPr rtl="0"/>
            <a:r>
              <a:rPr lang="en-US" noProof="0"/>
              <a:t>Click to edit Master title style</a:t>
            </a:r>
            <a:endParaRPr lang="en-GB" noProof="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US" noProof="0"/>
              <a:t>Click icon to add picture</a:t>
            </a:r>
            <a:endParaRPr lang="en-GB" noProof="0"/>
          </a:p>
        </p:txBody>
      </p:sp>
      <p:sp>
        <p:nvSpPr>
          <p:cNvPr id="4" name="Text Placeholder 3"/>
          <p:cNvSpPr>
            <a:spLocks noGrp="1"/>
          </p:cNvSpPr>
          <p:nvPr>
            <p:ph type="body" sz="half" idx="2"/>
          </p:nvPr>
        </p:nvSpPr>
        <p:spPr>
          <a:xfrm>
            <a:off x="1154956" y="5367325"/>
            <a:ext cx="8825656" cy="493712"/>
          </a:xfrm>
        </p:spPr>
        <p:txBody>
          <a:bodyPr rtlCol="0">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5" name="Date Placeholder 4"/>
          <p:cNvSpPr>
            <a:spLocks noGrp="1"/>
          </p:cNvSpPr>
          <p:nvPr>
            <p:ph type="dt" sz="half" idx="10"/>
          </p:nvPr>
        </p:nvSpPr>
        <p:spPr/>
        <p:txBody>
          <a:bodyPr rtlCol="0"/>
          <a:lstStyle/>
          <a:p>
            <a:pPr rtl="0"/>
            <a:fld id="{AC3B16FD-AF9A-4B37-B857-ABF0C7FEB2C0}" type="datetime1">
              <a:rPr lang="en-GB" noProof="0" smtClean="0"/>
              <a:t>03/09/2026</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2316941"/>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rtlCol="0"/>
          <a:lstStyle>
            <a:lvl1pPr>
              <a:defRPr sz="4800"/>
            </a:lvl1pPr>
          </a:lstStyle>
          <a:p>
            <a:pPr rtl="0"/>
            <a:r>
              <a:rPr lang="en-US" noProof="0"/>
              <a:t>Click to edit Master title style</a:t>
            </a:r>
            <a:endParaRPr lang="en-GB" noProof="0"/>
          </a:p>
        </p:txBody>
      </p:sp>
      <p:sp>
        <p:nvSpPr>
          <p:cNvPr id="8" name="Text Placeholder 3"/>
          <p:cNvSpPr>
            <a:spLocks noGrp="1"/>
          </p:cNvSpPr>
          <p:nvPr>
            <p:ph type="body" sz="half" idx="2"/>
          </p:nvPr>
        </p:nvSpPr>
        <p:spPr>
          <a:xfrm>
            <a:off x="1154954" y="3657600"/>
            <a:ext cx="8825659" cy="2362200"/>
          </a:xfrm>
        </p:spPr>
        <p:txBody>
          <a:bodyPr rtlCol="0"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4" name="Date Placeholder 3"/>
          <p:cNvSpPr>
            <a:spLocks noGrp="1"/>
          </p:cNvSpPr>
          <p:nvPr>
            <p:ph type="dt" sz="half" idx="10"/>
          </p:nvPr>
        </p:nvSpPr>
        <p:spPr/>
        <p:txBody>
          <a:bodyPr rtlCol="0"/>
          <a:lstStyle/>
          <a:p>
            <a:pPr rtl="0"/>
            <a:fld id="{E8D02A09-1629-4FE8-9008-2360C6AF6524}" type="datetime1">
              <a:rPr lang="en-GB" noProof="0" smtClean="0"/>
              <a:t>03/09/2026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2529917816"/>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rtlCol="0"/>
          <a:lstStyle>
            <a:lvl1pPr>
              <a:defRPr sz="4800"/>
            </a:lvl1pPr>
          </a:lstStyle>
          <a:p>
            <a:pPr rtl="0"/>
            <a:r>
              <a:rPr lang="en-US" noProof="0"/>
              <a:t>Click to edit Master title style</a:t>
            </a:r>
            <a:endParaRPr lang="en-GB" noProof="0"/>
          </a:p>
        </p:txBody>
      </p:sp>
      <p:sp>
        <p:nvSpPr>
          <p:cNvPr id="14" name="Text Placeholder 3"/>
          <p:cNvSpPr>
            <a:spLocks noGrp="1"/>
          </p:cNvSpPr>
          <p:nvPr>
            <p:ph type="body" sz="half" idx="13"/>
          </p:nvPr>
        </p:nvSpPr>
        <p:spPr>
          <a:xfrm>
            <a:off x="1930400" y="3771174"/>
            <a:ext cx="7279649" cy="342174"/>
          </a:xfrm>
        </p:spPr>
        <p:txBody>
          <a:bodyPr rtlCol="0"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10" name="Text Placeholder 3"/>
          <p:cNvSpPr>
            <a:spLocks noGrp="1"/>
          </p:cNvSpPr>
          <p:nvPr>
            <p:ph type="body" sz="half" idx="2"/>
          </p:nvPr>
        </p:nvSpPr>
        <p:spPr>
          <a:xfrm>
            <a:off x="1154954" y="4350657"/>
            <a:ext cx="8825659" cy="1676400"/>
          </a:xfrm>
        </p:spPr>
        <p:txBody>
          <a:bodyPr rtlCol="0"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4" name="Date Placeholder 3"/>
          <p:cNvSpPr>
            <a:spLocks noGrp="1"/>
          </p:cNvSpPr>
          <p:nvPr>
            <p:ph type="dt" sz="half" idx="10"/>
          </p:nvPr>
        </p:nvSpPr>
        <p:spPr/>
        <p:txBody>
          <a:bodyPr rtlCol="0"/>
          <a:lstStyle/>
          <a:p>
            <a:pPr rtl="0"/>
            <a:fld id="{ACBF031D-5EAA-4834-BC4C-6B8D41D2A31A}" type="datetime1">
              <a:rPr lang="en-GB" noProof="0" smtClean="0"/>
              <a:t>03/09/2026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rtl="0"/>
            <a:r>
              <a:rPr lang="en-GB" noProof="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rtl="0"/>
            <a:r>
              <a:rPr lang="en-GB" noProof="0"/>
              <a:t>”</a:t>
            </a:r>
          </a:p>
        </p:txBody>
      </p:sp>
    </p:spTree>
    <p:extLst>
      <p:ext uri="{BB962C8B-B14F-4D97-AF65-F5344CB8AC3E}">
        <p14:creationId xmlns:p14="http://schemas.microsoft.com/office/powerpoint/2010/main" val="750177661"/>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rtlCol="0" anchor="b"/>
          <a:lstStyle>
            <a:lvl1pPr algn="l">
              <a:defRPr sz="4000" b="0" cap="none"/>
            </a:lvl1pPr>
          </a:lstStyle>
          <a:p>
            <a:pPr rtl="0"/>
            <a:r>
              <a:rPr lang="en-US" noProof="0"/>
              <a:t>Click to edit Master title style</a:t>
            </a:r>
            <a:endParaRPr lang="en-GB" noProof="0"/>
          </a:p>
        </p:txBody>
      </p:sp>
      <p:sp>
        <p:nvSpPr>
          <p:cNvPr id="3" name="Text Placeholder 2"/>
          <p:cNvSpPr>
            <a:spLocks noGrp="1"/>
          </p:cNvSpPr>
          <p:nvPr>
            <p:ph type="body" idx="1"/>
          </p:nvPr>
        </p:nvSpPr>
        <p:spPr>
          <a:xfrm>
            <a:off x="1154954" y="4777381"/>
            <a:ext cx="8825659" cy="860400"/>
          </a:xfrm>
        </p:spPr>
        <p:txBody>
          <a:bodyPr rtlCol="0"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US" noProof="0"/>
              <a:t>Click to edit Master text styles</a:t>
            </a:r>
          </a:p>
        </p:txBody>
      </p:sp>
      <p:sp>
        <p:nvSpPr>
          <p:cNvPr id="4" name="Date Placeholder 3"/>
          <p:cNvSpPr>
            <a:spLocks noGrp="1"/>
          </p:cNvSpPr>
          <p:nvPr>
            <p:ph type="dt" sz="half" idx="10"/>
          </p:nvPr>
        </p:nvSpPr>
        <p:spPr/>
        <p:txBody>
          <a:bodyPr rtlCol="0"/>
          <a:lstStyle/>
          <a:p>
            <a:pPr rtl="0"/>
            <a:fld id="{0C153F27-CCB5-42A9-917D-A5C19EF4A37A}" type="datetime1">
              <a:rPr lang="en-GB" noProof="0" smtClean="0"/>
              <a:t>03/09/2026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385445938"/>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lvl1pPr>
              <a:defRPr sz="4200"/>
            </a:lvl1pPr>
          </a:lstStyle>
          <a:p>
            <a:pPr rtl="0"/>
            <a:r>
              <a:rPr lang="en-US" noProof="0"/>
              <a:t>Click to edit Master title style</a:t>
            </a:r>
            <a:endParaRPr lang="en-GB" noProof="0"/>
          </a:p>
        </p:txBody>
      </p:sp>
      <p:sp>
        <p:nvSpPr>
          <p:cNvPr id="3" name="Text Placeholder 2"/>
          <p:cNvSpPr>
            <a:spLocks noGrp="1"/>
          </p:cNvSpPr>
          <p:nvPr>
            <p:ph type="body" idx="1"/>
          </p:nvPr>
        </p:nvSpPr>
        <p:spPr>
          <a:xfrm>
            <a:off x="632947" y="1981200"/>
            <a:ext cx="2946866" cy="576262"/>
          </a:xfrm>
        </p:spPr>
        <p:txBody>
          <a:bodyPr rtlCol="0"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16" name="Text Placeholder 3"/>
          <p:cNvSpPr>
            <a:spLocks noGrp="1"/>
          </p:cNvSpPr>
          <p:nvPr>
            <p:ph type="body" sz="half" idx="15"/>
          </p:nvPr>
        </p:nvSpPr>
        <p:spPr>
          <a:xfrm>
            <a:off x="652463" y="2667000"/>
            <a:ext cx="2927350" cy="3589338"/>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5" name="Text Placeholder 4"/>
          <p:cNvSpPr>
            <a:spLocks noGrp="1"/>
          </p:cNvSpPr>
          <p:nvPr>
            <p:ph type="body" sz="quarter" idx="3"/>
          </p:nvPr>
        </p:nvSpPr>
        <p:spPr>
          <a:xfrm>
            <a:off x="3883659" y="1981200"/>
            <a:ext cx="2936241" cy="576262"/>
          </a:xfrm>
        </p:spPr>
        <p:txBody>
          <a:bodyPr rtlCol="0"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19" name="Text Placeholder 3"/>
          <p:cNvSpPr>
            <a:spLocks noGrp="1"/>
          </p:cNvSpPr>
          <p:nvPr>
            <p:ph type="body" sz="half" idx="16"/>
          </p:nvPr>
        </p:nvSpPr>
        <p:spPr>
          <a:xfrm>
            <a:off x="3873106" y="2667000"/>
            <a:ext cx="2946794" cy="3589338"/>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14" name="Text Placeholder 4"/>
          <p:cNvSpPr>
            <a:spLocks noGrp="1"/>
          </p:cNvSpPr>
          <p:nvPr>
            <p:ph type="body" sz="quarter" idx="13"/>
          </p:nvPr>
        </p:nvSpPr>
        <p:spPr>
          <a:xfrm>
            <a:off x="7124700" y="1981200"/>
            <a:ext cx="2932113" cy="576262"/>
          </a:xfrm>
        </p:spPr>
        <p:txBody>
          <a:bodyPr rtlCol="0"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20" name="Text Placeholder 3"/>
          <p:cNvSpPr>
            <a:spLocks noGrp="1"/>
          </p:cNvSpPr>
          <p:nvPr>
            <p:ph type="body" sz="half" idx="17"/>
          </p:nvPr>
        </p:nvSpPr>
        <p:spPr>
          <a:xfrm>
            <a:off x="7124700" y="2667000"/>
            <a:ext cx="2932113" cy="3589338"/>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rtlCol="0"/>
          <a:lstStyle/>
          <a:p>
            <a:pPr rtl="0"/>
            <a:fld id="{C22FEF4C-3D16-4233-ACC2-6B3BE0338E94}" type="datetime1">
              <a:rPr lang="en-GB" noProof="0" smtClean="0"/>
              <a:t>03/09/2026</a:t>
            </a:fld>
            <a:endParaRPr lang="en-GB" noProof="0"/>
          </a:p>
        </p:txBody>
      </p:sp>
      <p:sp>
        <p:nvSpPr>
          <p:cNvPr id="4"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1414419240"/>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lvl1pPr>
              <a:defRPr sz="4200"/>
            </a:lvl1pPr>
          </a:lstStyle>
          <a:p>
            <a:pPr rtl="0"/>
            <a:r>
              <a:rPr lang="en-US" noProof="0"/>
              <a:t>Click to edit Master title style</a:t>
            </a:r>
            <a:endParaRPr lang="en-GB" noProof="0"/>
          </a:p>
        </p:txBody>
      </p:sp>
      <p:sp>
        <p:nvSpPr>
          <p:cNvPr id="3" name="Text Placeholder 2"/>
          <p:cNvSpPr>
            <a:spLocks noGrp="1"/>
          </p:cNvSpPr>
          <p:nvPr>
            <p:ph type="body" idx="1"/>
          </p:nvPr>
        </p:nvSpPr>
        <p:spPr>
          <a:xfrm>
            <a:off x="652463" y="4250949"/>
            <a:ext cx="2940050" cy="576262"/>
          </a:xfrm>
        </p:spPr>
        <p:txBody>
          <a:bodyPr rtlCol="0"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US" noProof="0"/>
              <a:t>Click icon to add picture</a:t>
            </a:r>
            <a:endParaRPr lang="en-GB" noProof="0"/>
          </a:p>
        </p:txBody>
      </p:sp>
      <p:sp>
        <p:nvSpPr>
          <p:cNvPr id="22" name="Text Placeholder 3"/>
          <p:cNvSpPr>
            <a:spLocks noGrp="1"/>
          </p:cNvSpPr>
          <p:nvPr>
            <p:ph type="body" sz="half" idx="18"/>
          </p:nvPr>
        </p:nvSpPr>
        <p:spPr>
          <a:xfrm>
            <a:off x="652463" y="4827211"/>
            <a:ext cx="2940050" cy="659189"/>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5" name="Text Placeholder 4"/>
          <p:cNvSpPr>
            <a:spLocks noGrp="1"/>
          </p:cNvSpPr>
          <p:nvPr>
            <p:ph type="body" sz="quarter" idx="3"/>
          </p:nvPr>
        </p:nvSpPr>
        <p:spPr>
          <a:xfrm>
            <a:off x="3889375" y="4250949"/>
            <a:ext cx="2930525" cy="576262"/>
          </a:xfrm>
        </p:spPr>
        <p:txBody>
          <a:bodyPr rtlCol="0"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US" noProof="0"/>
              <a:t>Click icon to add picture</a:t>
            </a:r>
            <a:endParaRPr lang="en-GB" noProof="0"/>
          </a:p>
        </p:txBody>
      </p:sp>
      <p:sp>
        <p:nvSpPr>
          <p:cNvPr id="23" name="Text Placeholder 3"/>
          <p:cNvSpPr>
            <a:spLocks noGrp="1"/>
          </p:cNvSpPr>
          <p:nvPr>
            <p:ph type="body" sz="half" idx="19"/>
          </p:nvPr>
        </p:nvSpPr>
        <p:spPr>
          <a:xfrm>
            <a:off x="3888022" y="4827210"/>
            <a:ext cx="2934406" cy="659189"/>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14" name="Text Placeholder 4"/>
          <p:cNvSpPr>
            <a:spLocks noGrp="1"/>
          </p:cNvSpPr>
          <p:nvPr>
            <p:ph type="body" sz="quarter" idx="13"/>
          </p:nvPr>
        </p:nvSpPr>
        <p:spPr>
          <a:xfrm>
            <a:off x="7124700" y="4250949"/>
            <a:ext cx="2932113" cy="576262"/>
          </a:xfrm>
        </p:spPr>
        <p:txBody>
          <a:bodyPr rtlCol="0"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US" noProof="0"/>
              <a:t>Click icon to add picture</a:t>
            </a:r>
            <a:endParaRPr lang="en-GB" noProof="0"/>
          </a:p>
        </p:txBody>
      </p:sp>
      <p:sp>
        <p:nvSpPr>
          <p:cNvPr id="24" name="Text Placeholder 3"/>
          <p:cNvSpPr>
            <a:spLocks noGrp="1"/>
          </p:cNvSpPr>
          <p:nvPr>
            <p:ph type="body" sz="half" idx="20"/>
          </p:nvPr>
        </p:nvSpPr>
        <p:spPr>
          <a:xfrm>
            <a:off x="7124575" y="4827208"/>
            <a:ext cx="2935997" cy="659189"/>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rtlCol="0"/>
          <a:lstStyle/>
          <a:p>
            <a:pPr rtl="0"/>
            <a:fld id="{236F4546-A12E-4834-AE1D-19A2BD9FE491}" type="datetime1">
              <a:rPr lang="en-GB" noProof="0" smtClean="0"/>
              <a:t>03/09/2026</a:t>
            </a:fld>
            <a:endParaRPr lang="en-GB" noProof="0"/>
          </a:p>
        </p:txBody>
      </p:sp>
      <p:sp>
        <p:nvSpPr>
          <p:cNvPr id="4"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2466929182"/>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3" name="Vertical Text Placeholder 2"/>
          <p:cNvSpPr>
            <a:spLocks noGrp="1"/>
          </p:cNvSpPr>
          <p:nvPr>
            <p:ph type="body" orient="vert" idx="1"/>
          </p:nvPr>
        </p:nvSpPr>
        <p:spPr/>
        <p:txBody>
          <a:bodyPr vert="eaVert" rtlCol="0" anchor="t" anchorCtr="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10"/>
          </p:nvPr>
        </p:nvSpPr>
        <p:spPr/>
        <p:txBody>
          <a:bodyPr rtlCol="0"/>
          <a:lstStyle/>
          <a:p>
            <a:pPr rtl="0"/>
            <a:fld id="{FBFC8BA5-C8F4-44E9-81D3-9993FAFC2548}" type="datetime1">
              <a:rPr lang="en-GB" noProof="0" smtClean="0"/>
              <a:t>03/09/2026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1979313131"/>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rtlCol="0" anchor="b" anchorCtr="0"/>
          <a:lstStyle/>
          <a:p>
            <a:pPr rtl="0"/>
            <a:r>
              <a:rPr lang="en-US" noProof="0"/>
              <a:t>Click to edit Master title style</a:t>
            </a:r>
            <a:endParaRPr lang="en-GB" noProof="0"/>
          </a:p>
        </p:txBody>
      </p:sp>
      <p:sp>
        <p:nvSpPr>
          <p:cNvPr id="3" name="Vertical Text Placeholder 2"/>
          <p:cNvSpPr>
            <a:spLocks noGrp="1"/>
          </p:cNvSpPr>
          <p:nvPr>
            <p:ph type="body" orient="vert" idx="1"/>
          </p:nvPr>
        </p:nvSpPr>
        <p:spPr>
          <a:xfrm>
            <a:off x="652463" y="887414"/>
            <a:ext cx="7423149" cy="5368924"/>
          </a:xfrm>
        </p:spPr>
        <p:txBody>
          <a:bodyPr vert="eaVert"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10"/>
          </p:nvPr>
        </p:nvSpPr>
        <p:spPr/>
        <p:txBody>
          <a:bodyPr rtlCol="0"/>
          <a:lstStyle/>
          <a:p>
            <a:pPr rtl="0"/>
            <a:fld id="{A164976D-C0DD-4100-93A1-CFA745D94DB1}" type="datetime1">
              <a:rPr lang="en-GB" noProof="0" smtClean="0"/>
              <a:t>03/09/2026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1179460962"/>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pPr rtl="0"/>
            <a:r>
              <a:rPr lang="en-US" noProof="0"/>
              <a:t>Click to edit Master title style</a:t>
            </a:r>
            <a:endParaRPr lang="en-GB" noProof="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pPr rtl="0"/>
            <a:fld id="{05BD160B-B06D-4D6D-8099-7D9F4028ABFA}" type="datetime1">
              <a:rPr lang="en-GB" noProof="0" smtClean="0"/>
              <a:t>03/09/2026</a:t>
            </a:fld>
            <a:endParaRPr lang="en-GB" noProof="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pPr rtl="0"/>
            <a:endParaRPr lang="en-GB" noProof="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231201590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mc:AlternateContent xmlns:mc="http://schemas.openxmlformats.org/markup-compatibility/2006" xmlns:p14="http://schemas.microsoft.com/office/powerpoint/2010/main">
    <mc:Choice Requires="p14">
      <p:transition spd="slow" p14:dur="59000"/>
    </mc:Choice>
    <mc:Fallback xmlns="">
      <p:transition spd="slow"/>
    </mc:Fallback>
  </mc:AlternateConten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image" Target="../media/image22.png"/><Relationship Id="rId4" Type="http://schemas.openxmlformats.org/officeDocument/2006/relationships/image" Target="../media/image21.jpe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abstract design">
            <a:extLst>
              <a:ext uri="{FF2B5EF4-FFF2-40B4-BE49-F238E27FC236}">
                <a16:creationId xmlns:a16="http://schemas.microsoft.com/office/drawing/2014/main" id="{F0A8E60D-B0B1-8683-A78E-565C42B843EB}"/>
              </a:ext>
            </a:extLst>
          </p:cNvPr>
          <p:cNvPicPr>
            <a:picLocks noChangeAspect="1"/>
          </p:cNvPicPr>
          <p:nvPr/>
        </p:nvPicPr>
        <p:blipFill rotWithShape="1">
          <a:blip r:embed="rId2">
            <a:duotone>
              <a:prstClr val="black"/>
              <a:schemeClr val="accent5">
                <a:tint val="45000"/>
                <a:satMod val="400000"/>
              </a:schemeClr>
            </a:duotone>
            <a:alphaModFix amt="25000"/>
          </a:blip>
          <a:srcRect t="18308" r="6818" b="2872"/>
          <a:stretch/>
        </p:blipFill>
        <p:spPr>
          <a:xfrm flipH="1">
            <a:off x="20" y="-1"/>
            <a:ext cx="12191980" cy="13450529"/>
          </a:xfrm>
          <a:prstGeom prst="rect">
            <a:avLst/>
          </a:prstGeom>
        </p:spPr>
      </p:pic>
      <p:pic>
        <p:nvPicPr>
          <p:cNvPr id="15" name="Picture 14" descr="A logo with a tree and text&#10;&#10;Description automatically generated">
            <a:extLst>
              <a:ext uri="{FF2B5EF4-FFF2-40B4-BE49-F238E27FC236}">
                <a16:creationId xmlns:a16="http://schemas.microsoft.com/office/drawing/2014/main" id="{99E2C0B9-E8A4-D206-DB7E-A6D8DC0D3542}"/>
              </a:ext>
            </a:extLst>
          </p:cNvPr>
          <p:cNvPicPr>
            <a:picLocks noChangeAspect="1"/>
          </p:cNvPicPr>
          <p:nvPr/>
        </p:nvPicPr>
        <p:blipFill>
          <a:blip r:embed="rId3"/>
          <a:stretch>
            <a:fillRect/>
          </a:stretch>
        </p:blipFill>
        <p:spPr>
          <a:xfrm>
            <a:off x="4022025" y="434672"/>
            <a:ext cx="4147950" cy="5988656"/>
          </a:xfrm>
          <a:prstGeom prst="rect">
            <a:avLst/>
          </a:prstGeom>
        </p:spPr>
      </p:pic>
    </p:spTree>
    <p:extLst>
      <p:ext uri="{BB962C8B-B14F-4D97-AF65-F5344CB8AC3E}">
        <p14:creationId xmlns:p14="http://schemas.microsoft.com/office/powerpoint/2010/main" val="2747954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E4026-76FB-425C-A304-6DDED2B6D09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0780CBF-9886-4C5F-94E3-024953FD24E1}"/>
              </a:ext>
            </a:extLst>
          </p:cNvPr>
          <p:cNvSpPr>
            <a:spLocks noGrp="1"/>
          </p:cNvSpPr>
          <p:nvPr>
            <p:ph idx="1"/>
          </p:nvPr>
        </p:nvSpPr>
        <p:spPr/>
        <p:txBody>
          <a:bodyPr/>
          <a:lstStyle/>
          <a:p>
            <a:endParaRPr lang="en-GB"/>
          </a:p>
        </p:txBody>
      </p:sp>
      <p:sp>
        <p:nvSpPr>
          <p:cNvPr id="4" name="AutoShape 2" descr="https://ukc-powerpoint.officeapps.live.com/pods/GetClipboardImage.ashx?Id=c2643cb8-cfc8-4648-bc66-f61d596cf327&amp;DC=GUK5&amp;pkey=c880e4f1-cdc9-4a8b-9067-facb98f19a08&amp;wdwaccluster=GUK5">
            <a:extLst>
              <a:ext uri="{FF2B5EF4-FFF2-40B4-BE49-F238E27FC236}">
                <a16:creationId xmlns:a16="http://schemas.microsoft.com/office/drawing/2014/main" id="{FDD5828E-BB3E-4CD7-B01B-70814015472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https://ukc-powerpoint.officeapps.live.com/pods/GetClipboardImage.ashx?Id=63c69d40-db0a-463e-ab4f-fb546c5fa2ce&amp;DC=GUK5&amp;pkey=07d867ec-f9ec-4f26-98f0-8b79ab332fb5&amp;wdwaccluster=GUK5">
            <a:extLst>
              <a:ext uri="{FF2B5EF4-FFF2-40B4-BE49-F238E27FC236}">
                <a16:creationId xmlns:a16="http://schemas.microsoft.com/office/drawing/2014/main" id="{195BA277-3DF8-4FB8-9E99-9FC49F8D5C99}"/>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nvGrpSpPr>
          <p:cNvPr id="8" name="Group 7">
            <a:extLst>
              <a:ext uri="{FF2B5EF4-FFF2-40B4-BE49-F238E27FC236}">
                <a16:creationId xmlns:a16="http://schemas.microsoft.com/office/drawing/2014/main" id="{C17A5667-DCF2-4A2A-82F3-475ED40A862E}"/>
              </a:ext>
            </a:extLst>
          </p:cNvPr>
          <p:cNvGrpSpPr/>
          <p:nvPr/>
        </p:nvGrpSpPr>
        <p:grpSpPr>
          <a:xfrm>
            <a:off x="-5728" y="0"/>
            <a:ext cx="12197728" cy="6870394"/>
            <a:chOff x="-5728" y="0"/>
            <a:chExt cx="12197728" cy="6870394"/>
          </a:xfrm>
        </p:grpSpPr>
        <p:pic>
          <p:nvPicPr>
            <p:cNvPr id="6" name="Picture 5">
              <a:extLst>
                <a:ext uri="{FF2B5EF4-FFF2-40B4-BE49-F238E27FC236}">
                  <a16:creationId xmlns:a16="http://schemas.microsoft.com/office/drawing/2014/main" id="{8456D1AC-AED1-4681-ACFB-C3DD08FAB913}"/>
                </a:ext>
              </a:extLst>
            </p:cNvPr>
            <p:cNvPicPr>
              <a:picLocks noChangeAspect="1"/>
            </p:cNvPicPr>
            <p:nvPr/>
          </p:nvPicPr>
          <p:blipFill>
            <a:blip r:embed="rId2"/>
            <a:stretch>
              <a:fillRect/>
            </a:stretch>
          </p:blipFill>
          <p:spPr>
            <a:xfrm>
              <a:off x="-5728" y="0"/>
              <a:ext cx="12197728" cy="6870394"/>
            </a:xfrm>
            <a:prstGeom prst="rect">
              <a:avLst/>
            </a:prstGeom>
          </p:spPr>
        </p:pic>
        <p:pic>
          <p:nvPicPr>
            <p:cNvPr id="1026" name="Picture 2">
              <a:extLst>
                <a:ext uri="{FF2B5EF4-FFF2-40B4-BE49-F238E27FC236}">
                  <a16:creationId xmlns:a16="http://schemas.microsoft.com/office/drawing/2014/main" id="{A9A3F058-8D40-47CF-A399-BFED9151D15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78179" y="1671828"/>
              <a:ext cx="3162909" cy="351434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671219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023177" y="442905"/>
            <a:ext cx="7920880" cy="923330"/>
          </a:xfrm>
          <a:prstGeom prst="rect">
            <a:avLst/>
          </a:prstGeom>
          <a:noFill/>
        </p:spPr>
        <p:txBody>
          <a:bodyPr wrap="square" rtlCol="0">
            <a:spAutoFit/>
          </a:bodyPr>
          <a:lstStyle/>
          <a:p>
            <a:pPr defTabSz="457200">
              <a:defRPr/>
            </a:pPr>
            <a:r>
              <a:rPr lang="en-GB" sz="5400" dirty="0">
                <a:effectLst>
                  <a:outerShdw blurRad="38100" dist="38100" dir="2700000" algn="tl">
                    <a:srgbClr val="000000">
                      <a:alpha val="43137"/>
                    </a:srgbClr>
                  </a:outerShdw>
                </a:effectLst>
                <a:latin typeface="Optima" pitchFamily="2" charset="0"/>
              </a:rPr>
              <a:t>Welcome to Year 5!</a:t>
            </a:r>
          </a:p>
        </p:txBody>
      </p:sp>
      <p:sp>
        <p:nvSpPr>
          <p:cNvPr id="3" name="AutoShape 2" descr="https://ukc-powerpoint.officeapps.live.com/pods/GetClipboardImage.ashx?Id=23ece4f2-a12b-4bc9-ba02-69b39e1f365a&amp;DC=GUK2&amp;pkey=8ae47f04-dcca-4ea5-ab22-71825c4a5ba1&amp;wdwaccluster=GUK2"/>
          <p:cNvSpPr>
            <a:spLocks noChangeAspect="1" noChangeArrowheads="1"/>
          </p:cNvSpPr>
          <p:nvPr/>
        </p:nvSpPr>
        <p:spPr bwMode="auto">
          <a:xfrm>
            <a:off x="1736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457200">
              <a:defRPr/>
            </a:pPr>
            <a:endParaRPr lang="en-GB">
              <a:solidFill>
                <a:prstClr val="black"/>
              </a:solidFill>
              <a:latin typeface="Calibri" panose="020F0502020204030204"/>
            </a:endParaRPr>
          </a:p>
        </p:txBody>
      </p:sp>
      <p:sp>
        <p:nvSpPr>
          <p:cNvPr id="7" name="AutoShape 4" descr="https://ukc-powerpoint.officeapps.live.com/pods/GetClipboardImage.ashx?Id=23ece4f2-a12b-4bc9-ba02-69b39e1f365a&amp;DC=GUK2&amp;pkey=8ae47f04-dcca-4ea5-ab22-71825c4a5ba1&amp;wdwaccluster=GUK2"/>
          <p:cNvSpPr>
            <a:spLocks noChangeAspect="1" noChangeArrowheads="1"/>
          </p:cNvSpPr>
          <p:nvPr/>
        </p:nvSpPr>
        <p:spPr bwMode="auto">
          <a:xfrm>
            <a:off x="188912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457200">
              <a:defRPr/>
            </a:pPr>
            <a:endParaRPr lang="en-GB">
              <a:solidFill>
                <a:prstClr val="black"/>
              </a:solidFill>
              <a:latin typeface="Calibri" panose="020F0502020204030204"/>
            </a:endParaRPr>
          </a:p>
        </p:txBody>
      </p:sp>
      <p:pic>
        <p:nvPicPr>
          <p:cNvPr id="11" name="Picture 10" descr="A logo with a tree and text&#10;&#10;Description automatically generated">
            <a:extLst>
              <a:ext uri="{FF2B5EF4-FFF2-40B4-BE49-F238E27FC236}">
                <a16:creationId xmlns:a16="http://schemas.microsoft.com/office/drawing/2014/main" id="{2C139C3A-1920-4963-B526-F3D698F09517}"/>
              </a:ext>
            </a:extLst>
          </p:cNvPr>
          <p:cNvPicPr>
            <a:picLocks noChangeAspect="1"/>
          </p:cNvPicPr>
          <p:nvPr/>
        </p:nvPicPr>
        <p:blipFill rotWithShape="1">
          <a:blip r:embed="rId3"/>
          <a:srcRect b="24349"/>
          <a:stretch/>
        </p:blipFill>
        <p:spPr>
          <a:xfrm>
            <a:off x="231801" y="165940"/>
            <a:ext cx="1352524" cy="1477261"/>
          </a:xfrm>
          <a:prstGeom prst="rect">
            <a:avLst/>
          </a:prstGeom>
        </p:spPr>
      </p:pic>
      <p:pic>
        <p:nvPicPr>
          <p:cNvPr id="10" name="Picture 9">
            <a:extLst>
              <a:ext uri="{FF2B5EF4-FFF2-40B4-BE49-F238E27FC236}">
                <a16:creationId xmlns:a16="http://schemas.microsoft.com/office/drawing/2014/main" id="{475B80F1-86B6-4FBA-B4DA-A6A2F4A0AC86}"/>
              </a:ext>
            </a:extLst>
          </p:cNvPr>
          <p:cNvPicPr>
            <a:picLocks noChangeAspect="1"/>
          </p:cNvPicPr>
          <p:nvPr/>
        </p:nvPicPr>
        <p:blipFill>
          <a:blip r:embed="rId4"/>
          <a:stretch>
            <a:fillRect/>
          </a:stretch>
        </p:blipFill>
        <p:spPr>
          <a:xfrm>
            <a:off x="532141" y="2705146"/>
            <a:ext cx="2982071" cy="2001301"/>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12" name="Picture 11">
            <a:extLst>
              <a:ext uri="{FF2B5EF4-FFF2-40B4-BE49-F238E27FC236}">
                <a16:creationId xmlns:a16="http://schemas.microsoft.com/office/drawing/2014/main" id="{8F17EA03-78C7-4082-8BA8-781550E8B32A}"/>
              </a:ext>
            </a:extLst>
          </p:cNvPr>
          <p:cNvPicPr>
            <a:picLocks noChangeAspect="1"/>
          </p:cNvPicPr>
          <p:nvPr/>
        </p:nvPicPr>
        <p:blipFill>
          <a:blip r:embed="rId5"/>
          <a:stretch>
            <a:fillRect/>
          </a:stretch>
        </p:blipFill>
        <p:spPr>
          <a:xfrm>
            <a:off x="4817589" y="2705146"/>
            <a:ext cx="2556822" cy="2097513"/>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13" name="Picture 12">
            <a:extLst>
              <a:ext uri="{FF2B5EF4-FFF2-40B4-BE49-F238E27FC236}">
                <a16:creationId xmlns:a16="http://schemas.microsoft.com/office/drawing/2014/main" id="{3A7F87E6-E44A-4C54-BA21-0D34CE203CA7}"/>
              </a:ext>
            </a:extLst>
          </p:cNvPr>
          <p:cNvPicPr>
            <a:picLocks noChangeAspect="1"/>
          </p:cNvPicPr>
          <p:nvPr/>
        </p:nvPicPr>
        <p:blipFill>
          <a:blip r:embed="rId6"/>
          <a:stretch>
            <a:fillRect/>
          </a:stretch>
        </p:blipFill>
        <p:spPr>
          <a:xfrm>
            <a:off x="9090849" y="2705146"/>
            <a:ext cx="2324715" cy="2092925"/>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14" name="Title 1">
            <a:extLst>
              <a:ext uri="{FF2B5EF4-FFF2-40B4-BE49-F238E27FC236}">
                <a16:creationId xmlns:a16="http://schemas.microsoft.com/office/drawing/2014/main" id="{E78212D2-0C7D-44A0-8689-4C7101E8BFCD}"/>
              </a:ext>
            </a:extLst>
          </p:cNvPr>
          <p:cNvSpPr>
            <a:spLocks noGrp="1"/>
          </p:cNvSpPr>
          <p:nvPr>
            <p:ph type="ctrTitle"/>
          </p:nvPr>
        </p:nvSpPr>
        <p:spPr>
          <a:xfrm>
            <a:off x="1154955" y="1447800"/>
            <a:ext cx="8825658" cy="3329581"/>
          </a:xfrm>
        </p:spPr>
        <p:txBody>
          <a:bodyPr/>
          <a:lstStyle/>
          <a:p>
            <a:r>
              <a:rPr lang="en-GB" dirty="0"/>
              <a:t/>
            </a:r>
            <a:br>
              <a:rPr lang="en-GB" dirty="0"/>
            </a:br>
            <a:endParaRPr lang="en-GB" dirty="0"/>
          </a:p>
        </p:txBody>
      </p:sp>
      <p:sp>
        <p:nvSpPr>
          <p:cNvPr id="15" name="TextBox 14">
            <a:extLst>
              <a:ext uri="{FF2B5EF4-FFF2-40B4-BE49-F238E27FC236}">
                <a16:creationId xmlns:a16="http://schemas.microsoft.com/office/drawing/2014/main" id="{3BBDCFE8-2A6D-474B-B59B-58C11BE461F6}"/>
              </a:ext>
            </a:extLst>
          </p:cNvPr>
          <p:cNvSpPr txBox="1"/>
          <p:nvPr/>
        </p:nvSpPr>
        <p:spPr>
          <a:xfrm>
            <a:off x="143396" y="1839576"/>
            <a:ext cx="11680442" cy="1323439"/>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4000" dirty="0">
                <a:solidFill>
                  <a:schemeClr val="tx1"/>
                </a:solidFill>
                <a:latin typeface="Optima" pitchFamily="2" charset="0"/>
              </a:rPr>
              <a:t>   Capuchins		       Orangutans 	     Tamarins 	</a:t>
            </a:r>
          </a:p>
        </p:txBody>
      </p:sp>
      <p:sp>
        <p:nvSpPr>
          <p:cNvPr id="16" name="TextBox 15">
            <a:extLst>
              <a:ext uri="{FF2B5EF4-FFF2-40B4-BE49-F238E27FC236}">
                <a16:creationId xmlns:a16="http://schemas.microsoft.com/office/drawing/2014/main" id="{7AAAD645-2C19-417F-B537-06013D3DC764}"/>
              </a:ext>
            </a:extLst>
          </p:cNvPr>
          <p:cNvSpPr txBox="1"/>
          <p:nvPr/>
        </p:nvSpPr>
        <p:spPr>
          <a:xfrm>
            <a:off x="544068" y="4973756"/>
            <a:ext cx="11279770" cy="1569660"/>
          </a:xfrm>
          <a:prstGeom prst="rect">
            <a:avLst/>
          </a:prstGeom>
          <a:noFill/>
        </p:spPr>
        <p:txBody>
          <a:bodyPr wrap="square" rtlCol="0">
            <a:spAutoFit/>
          </a:bodyPr>
          <a:lstStyle/>
          <a:p>
            <a:r>
              <a:rPr lang="en-GB" sz="3200" dirty="0">
                <a:effectLst>
                  <a:outerShdw blurRad="38100" dist="38100" dir="2700000" algn="tl">
                    <a:srgbClr val="000000">
                      <a:alpha val="43137"/>
                    </a:srgbClr>
                  </a:outerShdw>
                </a:effectLst>
                <a:latin typeface="Optima" pitchFamily="2" charset="0"/>
              </a:rPr>
              <a:t>   Mr Wright                   Miss Harwood                Miss Mellor </a:t>
            </a:r>
          </a:p>
          <a:p>
            <a:r>
              <a:rPr lang="en-GB" sz="3200" dirty="0">
                <a:effectLst>
                  <a:outerShdw blurRad="38100" dist="38100" dir="2700000" algn="tl">
                    <a:srgbClr val="000000">
                      <a:alpha val="43137"/>
                    </a:srgbClr>
                  </a:outerShdw>
                </a:effectLst>
                <a:latin typeface="Optima" pitchFamily="2" charset="0"/>
              </a:rPr>
              <a:t>  Mrs Simpson                 Miss Hallum                   Ms Roberts</a:t>
            </a:r>
          </a:p>
          <a:p>
            <a:r>
              <a:rPr lang="en-GB" sz="3200" dirty="0"/>
              <a:t>												</a:t>
            </a:r>
          </a:p>
        </p:txBody>
      </p:sp>
    </p:spTree>
    <p:extLst>
      <p:ext uri="{BB962C8B-B14F-4D97-AF65-F5344CB8AC3E}">
        <p14:creationId xmlns:p14="http://schemas.microsoft.com/office/powerpoint/2010/main" val="526862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3551" y="546314"/>
            <a:ext cx="8164969" cy="792087"/>
          </a:xfrm>
        </p:spPr>
        <p:txBody>
          <a:bodyPr/>
          <a:lstStyle/>
          <a:p>
            <a:pPr algn="ctr"/>
            <a:r>
              <a:rPr lang="en-GB" b="1" dirty="0">
                <a:effectLst>
                  <a:outerShdw blurRad="38100" dist="38100" dir="2700000" algn="tl">
                    <a:srgbClr val="000000">
                      <a:alpha val="43137"/>
                    </a:srgbClr>
                  </a:outerShdw>
                </a:effectLst>
                <a:latin typeface="Optima" pitchFamily="2" charset="0"/>
              </a:rPr>
              <a:t>Good Attendance = Belonging</a:t>
            </a:r>
          </a:p>
        </p:txBody>
      </p:sp>
      <p:sp>
        <p:nvSpPr>
          <p:cNvPr id="3" name="Text Placeholder 2"/>
          <p:cNvSpPr>
            <a:spLocks noGrp="1"/>
          </p:cNvSpPr>
          <p:nvPr>
            <p:ph type="body" idx="1"/>
          </p:nvPr>
        </p:nvSpPr>
        <p:spPr>
          <a:xfrm>
            <a:off x="729538" y="1488671"/>
            <a:ext cx="9498982" cy="1076424"/>
          </a:xfrm>
        </p:spPr>
        <p:txBody>
          <a:bodyPr>
            <a:noAutofit/>
          </a:bodyPr>
          <a:lstStyle/>
          <a:p>
            <a:pPr algn="ctr"/>
            <a:r>
              <a:rPr lang="en-GB" sz="2400" cap="none" dirty="0">
                <a:latin typeface="Optima" pitchFamily="2" charset="0"/>
              </a:rPr>
              <a:t>School will expect parents to ensure that their child attends school, is punctual for registration (8.50am) and that all absences are confirmed by telephone every </a:t>
            </a:r>
            <a:r>
              <a:rPr lang="en-GB" sz="2400" cap="none" dirty="0" smtClean="0">
                <a:latin typeface="Optima" pitchFamily="2" charset="0"/>
              </a:rPr>
              <a:t>morning </a:t>
            </a:r>
            <a:r>
              <a:rPr lang="en-GB" sz="2400" cap="none" dirty="0">
                <a:latin typeface="Optima" pitchFamily="2" charset="0"/>
              </a:rPr>
              <a:t>by 9am.</a:t>
            </a:r>
          </a:p>
        </p:txBody>
      </p:sp>
      <p:pic>
        <p:nvPicPr>
          <p:cNvPr id="5" name="Picture 4"/>
          <p:cNvPicPr>
            <a:picLocks noChangeAspect="1"/>
          </p:cNvPicPr>
          <p:nvPr/>
        </p:nvPicPr>
        <p:blipFill>
          <a:blip r:embed="rId2"/>
          <a:stretch>
            <a:fillRect/>
          </a:stretch>
        </p:blipFill>
        <p:spPr>
          <a:xfrm>
            <a:off x="2816187" y="2865634"/>
            <a:ext cx="5688632" cy="3726414"/>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711093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02506" y="1129690"/>
            <a:ext cx="9982426" cy="558364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lnSpc>
                <a:spcPct val="90000"/>
              </a:lnSpc>
              <a:buClr>
                <a:schemeClr val="tx1">
                  <a:shade val="95000"/>
                </a:schemeClr>
              </a:buClr>
              <a:defRPr/>
            </a:pPr>
            <a:r>
              <a:rPr lang="en-GB" altLang="en-US" sz="3600" dirty="0">
                <a:solidFill>
                  <a:schemeClr val="tx1"/>
                </a:solidFill>
                <a:effectLst>
                  <a:outerShdw blurRad="38100" dist="38100" dir="2700000" algn="tl">
                    <a:srgbClr val="000000">
                      <a:alpha val="43137"/>
                    </a:srgbClr>
                  </a:outerShdw>
                </a:effectLst>
                <a:latin typeface="Optima" pitchFamily="2" charset="0"/>
                <a:cs typeface="Calibri" panose="020F0502020204030204" pitchFamily="34" charset="0"/>
              </a:rPr>
              <a:t>Shake Rattle &amp; Roll! (Geography)</a:t>
            </a:r>
          </a:p>
          <a:p>
            <a:pPr algn="ctr">
              <a:lnSpc>
                <a:spcPct val="90000"/>
              </a:lnSpc>
              <a:buClr>
                <a:schemeClr val="tx1">
                  <a:shade val="95000"/>
                </a:schemeClr>
              </a:buClr>
              <a:defRPr/>
            </a:pPr>
            <a:endParaRPr lang="en-GB" altLang="en-US" sz="3600" dirty="0">
              <a:solidFill>
                <a:schemeClr val="tx1"/>
              </a:solidFill>
              <a:effectLst>
                <a:outerShdw blurRad="38100" dist="38100" dir="2700000" algn="tl">
                  <a:srgbClr val="000000">
                    <a:alpha val="43137"/>
                  </a:srgbClr>
                </a:outerShdw>
              </a:effectLst>
              <a:latin typeface="Optima" pitchFamily="2" charset="0"/>
              <a:cs typeface="Calibri" panose="020F0502020204030204" pitchFamily="34" charset="0"/>
            </a:endParaRPr>
          </a:p>
          <a:p>
            <a:pPr algn="ctr">
              <a:lnSpc>
                <a:spcPct val="90000"/>
              </a:lnSpc>
              <a:buClr>
                <a:schemeClr val="tx1">
                  <a:shade val="95000"/>
                </a:schemeClr>
              </a:buClr>
              <a:defRPr/>
            </a:pPr>
            <a:r>
              <a:rPr lang="en-GB" sz="3600" dirty="0">
                <a:solidFill>
                  <a:schemeClr val="tx1"/>
                </a:solidFill>
                <a:effectLst>
                  <a:outerShdw blurRad="38100" dist="38100" dir="2700000" algn="tl">
                    <a:srgbClr val="000000">
                      <a:alpha val="43137"/>
                    </a:srgbClr>
                  </a:outerShdw>
                </a:effectLst>
                <a:latin typeface="Optima" pitchFamily="2" charset="0"/>
                <a:cs typeface="Calibri" panose="020F0502020204030204" pitchFamily="34" charset="0"/>
              </a:rPr>
              <a:t>Space Explorers (Science)</a:t>
            </a:r>
          </a:p>
          <a:p>
            <a:pPr algn="ctr">
              <a:lnSpc>
                <a:spcPct val="90000"/>
              </a:lnSpc>
              <a:buClr>
                <a:schemeClr val="tx1">
                  <a:shade val="95000"/>
                </a:schemeClr>
              </a:buClr>
              <a:defRPr/>
            </a:pPr>
            <a:endParaRPr lang="en-GB" sz="3600" dirty="0">
              <a:solidFill>
                <a:schemeClr val="tx1"/>
              </a:solidFill>
              <a:effectLst>
                <a:outerShdw blurRad="38100" dist="38100" dir="2700000" algn="tl">
                  <a:srgbClr val="000000">
                    <a:alpha val="43137"/>
                  </a:srgbClr>
                </a:outerShdw>
              </a:effectLst>
              <a:latin typeface="Optima" pitchFamily="2" charset="0"/>
              <a:cs typeface="Calibri" panose="020F0502020204030204" pitchFamily="34" charset="0"/>
            </a:endParaRPr>
          </a:p>
          <a:p>
            <a:pPr algn="ctr">
              <a:lnSpc>
                <a:spcPct val="90000"/>
              </a:lnSpc>
              <a:buClr>
                <a:schemeClr val="tx1">
                  <a:shade val="95000"/>
                </a:schemeClr>
              </a:buClr>
              <a:defRPr/>
            </a:pPr>
            <a:r>
              <a:rPr lang="en-GB" altLang="en-US" sz="3600" dirty="0">
                <a:solidFill>
                  <a:schemeClr val="tx1"/>
                </a:solidFill>
                <a:effectLst>
                  <a:outerShdw blurRad="38100" dist="38100" dir="2700000" algn="tl">
                    <a:srgbClr val="000000">
                      <a:alpha val="43137"/>
                    </a:srgbClr>
                  </a:outerShdw>
                </a:effectLst>
                <a:latin typeface="Optima" pitchFamily="2" charset="0"/>
                <a:cs typeface="Calibri" panose="020F0502020204030204" pitchFamily="34" charset="0"/>
              </a:rPr>
              <a:t>Bubble, Bubble, Toil and Trouble (English)</a:t>
            </a:r>
          </a:p>
          <a:p>
            <a:pPr algn="ctr">
              <a:lnSpc>
                <a:spcPct val="90000"/>
              </a:lnSpc>
              <a:buClr>
                <a:schemeClr val="tx1">
                  <a:shade val="95000"/>
                </a:schemeClr>
              </a:buClr>
              <a:defRPr/>
            </a:pPr>
            <a:endParaRPr lang="en-GB" altLang="en-US" sz="3600" dirty="0">
              <a:solidFill>
                <a:schemeClr val="tx1"/>
              </a:solidFill>
              <a:effectLst>
                <a:outerShdw blurRad="38100" dist="38100" dir="2700000" algn="tl">
                  <a:srgbClr val="000000">
                    <a:alpha val="43137"/>
                  </a:srgbClr>
                </a:outerShdw>
              </a:effectLst>
              <a:latin typeface="Optima" pitchFamily="2" charset="0"/>
              <a:cs typeface="Calibri" panose="020F0502020204030204" pitchFamily="34" charset="0"/>
            </a:endParaRPr>
          </a:p>
          <a:p>
            <a:pPr algn="ctr">
              <a:lnSpc>
                <a:spcPct val="90000"/>
              </a:lnSpc>
              <a:buClr>
                <a:schemeClr val="tx1">
                  <a:shade val="95000"/>
                </a:schemeClr>
              </a:buClr>
              <a:defRPr/>
            </a:pPr>
            <a:r>
              <a:rPr lang="en-GB" altLang="en-US" sz="3600" dirty="0">
                <a:solidFill>
                  <a:schemeClr val="tx1"/>
                </a:solidFill>
                <a:effectLst>
                  <a:outerShdw blurRad="38100" dist="38100" dir="2700000" algn="tl">
                    <a:srgbClr val="000000">
                      <a:alpha val="43137"/>
                    </a:srgbClr>
                  </a:outerShdw>
                </a:effectLst>
                <a:latin typeface="Optima" pitchFamily="2" charset="0"/>
                <a:cs typeface="Calibri" panose="020F0502020204030204" pitchFamily="34" charset="0"/>
              </a:rPr>
              <a:t>Tomb Raiders! (History)</a:t>
            </a:r>
          </a:p>
          <a:p>
            <a:pPr algn="ctr">
              <a:lnSpc>
                <a:spcPct val="90000"/>
              </a:lnSpc>
              <a:buClr>
                <a:schemeClr val="tx1">
                  <a:shade val="95000"/>
                </a:schemeClr>
              </a:buClr>
              <a:defRPr/>
            </a:pPr>
            <a:endParaRPr lang="en-GB" altLang="en-US" sz="3600" dirty="0">
              <a:solidFill>
                <a:schemeClr val="tx1"/>
              </a:solidFill>
              <a:effectLst>
                <a:outerShdw blurRad="38100" dist="38100" dir="2700000" algn="tl">
                  <a:srgbClr val="000000">
                    <a:alpha val="43137"/>
                  </a:srgbClr>
                </a:outerShdw>
              </a:effectLst>
              <a:latin typeface="Optima" pitchFamily="2" charset="0"/>
              <a:cs typeface="Calibri" panose="020F0502020204030204" pitchFamily="34" charset="0"/>
            </a:endParaRPr>
          </a:p>
          <a:p>
            <a:pPr algn="ctr">
              <a:lnSpc>
                <a:spcPct val="90000"/>
              </a:lnSpc>
              <a:buClr>
                <a:schemeClr val="tx1">
                  <a:shade val="95000"/>
                </a:schemeClr>
              </a:buClr>
              <a:defRPr/>
            </a:pPr>
            <a:r>
              <a:rPr lang="en-GB" sz="3600" dirty="0">
                <a:solidFill>
                  <a:schemeClr val="tx1"/>
                </a:solidFill>
                <a:effectLst>
                  <a:outerShdw blurRad="38100" dist="38100" dir="2700000" algn="tl">
                    <a:srgbClr val="000000">
                      <a:alpha val="43137"/>
                    </a:srgbClr>
                  </a:outerShdw>
                </a:effectLst>
                <a:latin typeface="Optima" pitchFamily="2" charset="0"/>
                <a:cs typeface="Calibri" panose="020F0502020204030204" pitchFamily="34" charset="0"/>
              </a:rPr>
              <a:t>Energy Emergency (Geography)</a:t>
            </a:r>
          </a:p>
          <a:p>
            <a:pPr algn="ctr">
              <a:lnSpc>
                <a:spcPct val="90000"/>
              </a:lnSpc>
              <a:buClr>
                <a:schemeClr val="tx1">
                  <a:shade val="95000"/>
                </a:schemeClr>
              </a:buClr>
              <a:defRPr/>
            </a:pPr>
            <a:endParaRPr lang="en-GB" sz="3600" dirty="0">
              <a:solidFill>
                <a:schemeClr val="tx1"/>
              </a:solidFill>
              <a:effectLst>
                <a:outerShdw blurRad="38100" dist="38100" dir="2700000" algn="tl">
                  <a:srgbClr val="000000">
                    <a:alpha val="43137"/>
                  </a:srgbClr>
                </a:outerShdw>
              </a:effectLst>
              <a:latin typeface="Optima" pitchFamily="2" charset="0"/>
              <a:cs typeface="Calibri" panose="020F0502020204030204" pitchFamily="34" charset="0"/>
            </a:endParaRPr>
          </a:p>
          <a:p>
            <a:pPr algn="ctr">
              <a:lnSpc>
                <a:spcPct val="90000"/>
              </a:lnSpc>
              <a:buClr>
                <a:schemeClr val="tx1">
                  <a:shade val="95000"/>
                </a:schemeClr>
              </a:buClr>
              <a:defRPr/>
            </a:pPr>
            <a:r>
              <a:rPr lang="en-GB" sz="3600" dirty="0">
                <a:solidFill>
                  <a:schemeClr val="tx1"/>
                </a:solidFill>
                <a:effectLst>
                  <a:outerShdw blurRad="38100" dist="38100" dir="2700000" algn="tl">
                    <a:srgbClr val="000000">
                      <a:alpha val="43137"/>
                    </a:srgbClr>
                  </a:outerShdw>
                </a:effectLst>
                <a:latin typeface="Optima" pitchFamily="2" charset="0"/>
                <a:cs typeface="Calibri" panose="020F0502020204030204" pitchFamily="34" charset="0"/>
              </a:rPr>
              <a:t>Eureka! (History)</a:t>
            </a:r>
          </a:p>
        </p:txBody>
      </p:sp>
      <p:sp>
        <p:nvSpPr>
          <p:cNvPr id="4" name="TextBox 3"/>
          <p:cNvSpPr txBox="1"/>
          <p:nvPr/>
        </p:nvSpPr>
        <p:spPr>
          <a:xfrm>
            <a:off x="3714794" y="144666"/>
            <a:ext cx="3957851" cy="830997"/>
          </a:xfrm>
          <a:prstGeom prst="rect">
            <a:avLst/>
          </a:prstGeom>
          <a:noFill/>
        </p:spPr>
        <p:txBody>
          <a:bodyPr wrap="square" rtlCol="0">
            <a:spAutoFit/>
          </a:bodyPr>
          <a:lstStyle/>
          <a:p>
            <a:pPr algn="ctr"/>
            <a:r>
              <a:rPr lang="en-GB" sz="4800" u="sng" dirty="0">
                <a:effectLst>
                  <a:outerShdw blurRad="38100" dist="38100" dir="2700000" algn="tl">
                    <a:srgbClr val="000000">
                      <a:alpha val="43137"/>
                    </a:srgbClr>
                  </a:outerShdw>
                </a:effectLst>
                <a:latin typeface="Optima" pitchFamily="2" charset="0"/>
              </a:rPr>
              <a:t>Topics</a:t>
            </a:r>
          </a:p>
        </p:txBody>
      </p:sp>
    </p:spTree>
    <p:extLst>
      <p:ext uri="{BB962C8B-B14F-4D97-AF65-F5344CB8AC3E}">
        <p14:creationId xmlns:p14="http://schemas.microsoft.com/office/powerpoint/2010/main" val="35957438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abstract design">
            <a:extLst>
              <a:ext uri="{FF2B5EF4-FFF2-40B4-BE49-F238E27FC236}">
                <a16:creationId xmlns:a16="http://schemas.microsoft.com/office/drawing/2014/main" id="{F0A8E60D-B0B1-8683-A78E-565C42B843EB}"/>
              </a:ext>
            </a:extLst>
          </p:cNvPr>
          <p:cNvPicPr>
            <a:picLocks noChangeAspect="1"/>
          </p:cNvPicPr>
          <p:nvPr/>
        </p:nvPicPr>
        <p:blipFill rotWithShape="1">
          <a:blip r:embed="rId3">
            <a:duotone>
              <a:prstClr val="black"/>
              <a:schemeClr val="accent5">
                <a:tint val="45000"/>
                <a:satMod val="400000"/>
              </a:schemeClr>
            </a:duotone>
            <a:alphaModFix amt="25000"/>
          </a:blip>
          <a:srcRect t="18308" r="6818" b="2872"/>
          <a:stretch/>
        </p:blipFill>
        <p:spPr>
          <a:xfrm flipH="1">
            <a:off x="20" y="0"/>
            <a:ext cx="12191980" cy="13450529"/>
          </a:xfrm>
          <a:prstGeom prst="rect">
            <a:avLst/>
          </a:prstGeom>
        </p:spPr>
      </p:pic>
      <p:pic>
        <p:nvPicPr>
          <p:cNvPr id="15" name="Picture 14" descr="A logo with a tree and text&#10;&#10;Description automatically generated">
            <a:extLst>
              <a:ext uri="{FF2B5EF4-FFF2-40B4-BE49-F238E27FC236}">
                <a16:creationId xmlns:a16="http://schemas.microsoft.com/office/drawing/2014/main" id="{99E2C0B9-E8A4-D206-DB7E-A6D8DC0D3542}"/>
              </a:ext>
            </a:extLst>
          </p:cNvPr>
          <p:cNvPicPr>
            <a:picLocks noChangeAspect="1"/>
          </p:cNvPicPr>
          <p:nvPr/>
        </p:nvPicPr>
        <p:blipFill rotWithShape="1">
          <a:blip r:embed="rId4"/>
          <a:srcRect b="24447"/>
          <a:stretch/>
        </p:blipFill>
        <p:spPr>
          <a:xfrm>
            <a:off x="1774333" y="658221"/>
            <a:ext cx="2066803" cy="2254478"/>
          </a:xfrm>
          <a:prstGeom prst="rect">
            <a:avLst/>
          </a:prstGeom>
        </p:spPr>
      </p:pic>
      <p:pic>
        <p:nvPicPr>
          <p:cNvPr id="1026" name="Picture 2" descr="Reading School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3371" y="3570920"/>
            <a:ext cx="4808728" cy="213319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o photo description availabl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45132" y="424031"/>
            <a:ext cx="6113835" cy="5991284"/>
          </a:xfrm>
          <a:prstGeom prst="rect">
            <a:avLst/>
          </a:prstGeom>
          <a:ln w="38100" cap="sq">
            <a:solidFill>
              <a:srgbClr val="0F186F"/>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65674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16044" y="214692"/>
            <a:ext cx="6759911" cy="769441"/>
          </a:xfrm>
          <a:prstGeom prst="rect">
            <a:avLst/>
          </a:prstGeom>
          <a:noFill/>
        </p:spPr>
        <p:txBody>
          <a:bodyPr wrap="square" rtlCol="0">
            <a:spAutoFit/>
          </a:bodyPr>
          <a:lstStyle/>
          <a:p>
            <a:r>
              <a:rPr lang="en-GB" sz="4400" u="sng" dirty="0">
                <a:solidFill>
                  <a:schemeClr val="tx1">
                    <a:lumMod val="95000"/>
                  </a:schemeClr>
                </a:solidFill>
                <a:effectLst>
                  <a:outerShdw blurRad="38100" dist="38100" dir="2700000" algn="tl">
                    <a:srgbClr val="000000">
                      <a:alpha val="43137"/>
                    </a:srgbClr>
                  </a:outerShdw>
                </a:effectLst>
                <a:latin typeface="Optima" pitchFamily="2" charset="0"/>
              </a:rPr>
              <a:t>Oxford Reading Scheme </a:t>
            </a:r>
            <a:endParaRPr lang="en-GB" sz="1400" u="sng" dirty="0">
              <a:solidFill>
                <a:schemeClr val="tx1">
                  <a:lumMod val="95000"/>
                </a:schemeClr>
              </a:solidFill>
              <a:effectLst>
                <a:outerShdw blurRad="38100" dist="38100" dir="2700000" algn="tl">
                  <a:srgbClr val="000000">
                    <a:alpha val="43137"/>
                  </a:srgbClr>
                </a:outerShdw>
              </a:effectLst>
              <a:latin typeface="Optima" pitchFamily="2" charset="0"/>
            </a:endParaRPr>
          </a:p>
        </p:txBody>
      </p:sp>
      <p:pic>
        <p:nvPicPr>
          <p:cNvPr id="6" name="Picture 5"/>
          <p:cNvPicPr>
            <a:picLocks noChangeAspect="1"/>
          </p:cNvPicPr>
          <p:nvPr/>
        </p:nvPicPr>
        <p:blipFill>
          <a:blip r:embed="rId3"/>
          <a:stretch>
            <a:fillRect/>
          </a:stretch>
        </p:blipFill>
        <p:spPr>
          <a:xfrm>
            <a:off x="4502201" y="2226884"/>
            <a:ext cx="3280439" cy="2404230"/>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p:spPr>
      </p:pic>
      <p:pic>
        <p:nvPicPr>
          <p:cNvPr id="4" name="Google Shape;402;p61">
            <a:extLst>
              <a:ext uri="{FF2B5EF4-FFF2-40B4-BE49-F238E27FC236}">
                <a16:creationId xmlns:a16="http://schemas.microsoft.com/office/drawing/2014/main" id="{513C543E-7B25-4E32-84EB-7C0DF951A999}"/>
              </a:ext>
            </a:extLst>
          </p:cNvPr>
          <p:cNvPicPr preferRelativeResize="0"/>
          <p:nvPr/>
        </p:nvPicPr>
        <p:blipFill rotWithShape="1">
          <a:blip r:embed="rId4">
            <a:alphaModFix/>
          </a:blip>
          <a:srcRect/>
          <a:stretch/>
        </p:blipFill>
        <p:spPr>
          <a:xfrm>
            <a:off x="5165824" y="5199000"/>
            <a:ext cx="1860349" cy="827385"/>
          </a:xfrm>
          <a:prstGeom prst="rect">
            <a:avLst/>
          </a:prstGeom>
          <a:noFill/>
          <a:ln>
            <a:noFill/>
          </a:ln>
        </p:spPr>
      </p:pic>
      <p:pic>
        <p:nvPicPr>
          <p:cNvPr id="5" name="Google Shape;405;p61">
            <a:extLst>
              <a:ext uri="{FF2B5EF4-FFF2-40B4-BE49-F238E27FC236}">
                <a16:creationId xmlns:a16="http://schemas.microsoft.com/office/drawing/2014/main" id="{27E7A503-34C5-44D9-85B5-6B195D769570}"/>
              </a:ext>
            </a:extLst>
          </p:cNvPr>
          <p:cNvPicPr preferRelativeResize="0"/>
          <p:nvPr/>
        </p:nvPicPr>
        <p:blipFill rotWithShape="1">
          <a:blip r:embed="rId5">
            <a:alphaModFix/>
          </a:blip>
          <a:srcRect/>
          <a:stretch/>
        </p:blipFill>
        <p:spPr>
          <a:xfrm>
            <a:off x="8024169" y="1245306"/>
            <a:ext cx="3831389" cy="4367387"/>
          </a:xfrm>
          <a:prstGeom prst="rect">
            <a:avLst/>
          </a:prstGeom>
          <a:noFill/>
          <a:ln w="28575" cap="flat" cmpd="sng">
            <a:solidFill>
              <a:srgbClr val="ED7D31"/>
            </a:solidFill>
            <a:prstDash val="solid"/>
            <a:round/>
            <a:headEnd type="none" w="sm" len="sm"/>
            <a:tailEnd type="none" w="sm" len="sm"/>
          </a:ln>
        </p:spPr>
      </p:pic>
      <p:pic>
        <p:nvPicPr>
          <p:cNvPr id="7" name="Google Shape;483;p68">
            <a:extLst>
              <a:ext uri="{FF2B5EF4-FFF2-40B4-BE49-F238E27FC236}">
                <a16:creationId xmlns:a16="http://schemas.microsoft.com/office/drawing/2014/main" id="{27092959-EB0A-4B1B-93B7-644A0E86B3F2}"/>
              </a:ext>
            </a:extLst>
          </p:cNvPr>
          <p:cNvPicPr preferRelativeResize="0"/>
          <p:nvPr/>
        </p:nvPicPr>
        <p:blipFill rotWithShape="1">
          <a:blip r:embed="rId6">
            <a:alphaModFix/>
          </a:blip>
          <a:srcRect/>
          <a:stretch/>
        </p:blipFill>
        <p:spPr>
          <a:xfrm>
            <a:off x="225847" y="1245306"/>
            <a:ext cx="4034825" cy="4671500"/>
          </a:xfrm>
          <a:prstGeom prst="rect">
            <a:avLst/>
          </a:prstGeom>
          <a:noFill/>
          <a:ln w="28575" cap="flat" cmpd="sng">
            <a:solidFill>
              <a:srgbClr val="ED7D31"/>
            </a:solidFill>
            <a:prstDash val="solid"/>
            <a:round/>
            <a:headEnd type="none" w="sm" len="sm"/>
            <a:tailEnd type="none" w="sm" len="sm"/>
          </a:ln>
        </p:spPr>
      </p:pic>
    </p:spTree>
    <p:extLst>
      <p:ext uri="{BB962C8B-B14F-4D97-AF65-F5344CB8AC3E}">
        <p14:creationId xmlns:p14="http://schemas.microsoft.com/office/powerpoint/2010/main" val="664511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33512" y="293482"/>
            <a:ext cx="10971212" cy="1107996"/>
          </a:xfrm>
          <a:prstGeom prst="rect">
            <a:avLst/>
          </a:prstGeom>
          <a:noFill/>
        </p:spPr>
        <p:txBody>
          <a:bodyPr wrap="square" rtlCol="0">
            <a:spAutoFit/>
          </a:bodyPr>
          <a:lstStyle/>
          <a:p>
            <a:r>
              <a:rPr lang="en-GB" sz="6600" cap="small" dirty="0">
                <a:solidFill>
                  <a:schemeClr val="accent5">
                    <a:lumMod val="40000"/>
                    <a:lumOff val="60000"/>
                  </a:schemeClr>
                </a:solidFill>
                <a:effectLst>
                  <a:outerShdw blurRad="38100" dist="38100" dir="2700000" algn="tl">
                    <a:srgbClr val="000000">
                      <a:alpha val="43137"/>
                    </a:srgbClr>
                  </a:outerShdw>
                </a:effectLst>
                <a:latin typeface="Aharoni"/>
              </a:rPr>
              <a:t>Grapple and Enjoyment</a:t>
            </a:r>
          </a:p>
        </p:txBody>
      </p:sp>
      <p:sp>
        <p:nvSpPr>
          <p:cNvPr id="4" name="TextBox 3"/>
          <p:cNvSpPr txBox="1"/>
          <p:nvPr/>
        </p:nvSpPr>
        <p:spPr>
          <a:xfrm>
            <a:off x="560388" y="1359172"/>
            <a:ext cx="11199812" cy="830997"/>
          </a:xfrm>
          <a:prstGeom prst="rect">
            <a:avLst/>
          </a:prstGeom>
          <a:noFill/>
        </p:spPr>
        <p:txBody>
          <a:bodyPr wrap="square" rtlCol="0">
            <a:spAutoFit/>
          </a:bodyPr>
          <a:lstStyle/>
          <a:p>
            <a:pPr algn="ctr"/>
            <a:r>
              <a:rPr lang="en-GB" sz="2400" dirty="0">
                <a:solidFill>
                  <a:schemeClr val="accent5">
                    <a:lumMod val="40000"/>
                    <a:lumOff val="60000"/>
                  </a:schemeClr>
                </a:solidFill>
                <a:effectLst>
                  <a:outerShdw blurRad="38100" dist="38100" dir="2700000" algn="tl">
                    <a:srgbClr val="000000">
                      <a:alpha val="43137"/>
                    </a:srgbClr>
                  </a:outerShdw>
                </a:effectLst>
              </a:rPr>
              <a:t>Children will be assessed in the next week or two to determine their current reading level / reading age</a:t>
            </a:r>
          </a:p>
        </p:txBody>
      </p:sp>
      <p:sp>
        <p:nvSpPr>
          <p:cNvPr id="6" name="Content Placeholder 5"/>
          <p:cNvSpPr>
            <a:spLocks noGrp="1"/>
          </p:cNvSpPr>
          <p:nvPr>
            <p:ph sz="half" idx="1"/>
          </p:nvPr>
        </p:nvSpPr>
        <p:spPr>
          <a:xfrm>
            <a:off x="849312" y="3886201"/>
            <a:ext cx="4929188" cy="2565400"/>
          </a:xfrm>
        </p:spPr>
        <p:txBody>
          <a:bodyPr>
            <a:normAutofit/>
          </a:bodyPr>
          <a:lstStyle/>
          <a:p>
            <a:pPr marL="285750" indent="-285750">
              <a:buFont typeface="Wingdings" panose="05000000000000000000" pitchFamily="2" charset="2"/>
              <a:buChar char="Ø"/>
            </a:pPr>
            <a:r>
              <a:rPr lang="en-GB" dirty="0">
                <a:effectLst>
                  <a:outerShdw blurRad="38100" dist="38100" dir="2700000" algn="tl">
                    <a:srgbClr val="000000">
                      <a:alpha val="43137"/>
                    </a:srgbClr>
                  </a:outerShdw>
                </a:effectLst>
              </a:rPr>
              <a:t>The ‘Grapple’ book is one based on each child’s reading level.</a:t>
            </a:r>
          </a:p>
          <a:p>
            <a:pPr marL="285750" indent="-285750">
              <a:buFont typeface="Wingdings" panose="05000000000000000000" pitchFamily="2" charset="2"/>
              <a:buChar char="Ø"/>
            </a:pPr>
            <a:r>
              <a:rPr lang="en-GB" dirty="0">
                <a:effectLst>
                  <a:outerShdw blurRad="38100" dist="38100" dir="2700000" algn="tl">
                    <a:srgbClr val="000000">
                      <a:alpha val="43137"/>
                    </a:srgbClr>
                  </a:outerShdw>
                </a:effectLst>
              </a:rPr>
              <a:t>These books help improve a child’s decoding, fluency and comprehension. It will help develop the skills needed to become a competent reader. </a:t>
            </a:r>
          </a:p>
          <a:p>
            <a:pPr marL="285750" indent="-285750">
              <a:buFont typeface="Wingdings" panose="05000000000000000000" pitchFamily="2" charset="2"/>
              <a:buChar char="Ø"/>
            </a:pPr>
            <a:r>
              <a:rPr lang="en-GB" b="1" dirty="0">
                <a:effectLst>
                  <a:outerShdw blurRad="38100" dist="38100" dir="2700000" algn="tl">
                    <a:srgbClr val="000000">
                      <a:alpha val="43137"/>
                    </a:srgbClr>
                  </a:outerShdw>
                </a:effectLst>
              </a:rPr>
              <a:t>For some, this will be a colour banded book.</a:t>
            </a:r>
            <a:endParaRPr lang="en-GB" dirty="0">
              <a:effectLst>
                <a:outerShdw blurRad="38100" dist="38100" dir="2700000" algn="tl">
                  <a:srgbClr val="000000">
                    <a:alpha val="43137"/>
                  </a:srgbClr>
                </a:outerShdw>
              </a:effectLst>
            </a:endParaRPr>
          </a:p>
        </p:txBody>
      </p:sp>
      <p:sp>
        <p:nvSpPr>
          <p:cNvPr id="7" name="Content Placeholder 6"/>
          <p:cNvSpPr>
            <a:spLocks noGrp="1"/>
          </p:cNvSpPr>
          <p:nvPr>
            <p:ph sz="half" idx="2"/>
          </p:nvPr>
        </p:nvSpPr>
        <p:spPr>
          <a:xfrm>
            <a:off x="6588918" y="3900286"/>
            <a:ext cx="5171282" cy="2489200"/>
          </a:xfrm>
        </p:spPr>
        <p:txBody>
          <a:bodyPr>
            <a:normAutofit/>
          </a:bodyPr>
          <a:lstStyle/>
          <a:p>
            <a:pPr marL="285750" indent="-285750">
              <a:buFont typeface="Wingdings" panose="05000000000000000000" pitchFamily="2" charset="2"/>
              <a:buChar char="Ø"/>
            </a:pPr>
            <a:r>
              <a:rPr lang="en-GB" dirty="0">
                <a:effectLst>
                  <a:outerShdw blurRad="38100" dist="38100" dir="2700000" algn="tl">
                    <a:srgbClr val="000000">
                      <a:alpha val="43137"/>
                    </a:srgbClr>
                  </a:outerShdw>
                </a:effectLst>
              </a:rPr>
              <a:t>The ‘Enjoyment’ book – as the name suggests – is for the children to enjoy! This may be a non-fiction book based on interests, a picture book, a comic, poetry or another chapter book they like the look of. </a:t>
            </a:r>
          </a:p>
          <a:p>
            <a:pPr marL="285750" indent="-285750">
              <a:buFont typeface="Wingdings" panose="05000000000000000000" pitchFamily="2" charset="2"/>
              <a:buChar char="Ø"/>
            </a:pPr>
            <a:r>
              <a:rPr lang="en-GB" dirty="0">
                <a:effectLst>
                  <a:outerShdw blurRad="38100" dist="38100" dir="2700000" algn="tl">
                    <a:srgbClr val="000000">
                      <a:alpha val="43137"/>
                    </a:srgbClr>
                  </a:outerShdw>
                </a:effectLst>
              </a:rPr>
              <a:t>We believe it’s important that our children learn to read and learn to love reading.</a:t>
            </a:r>
          </a:p>
          <a:p>
            <a:endParaRPr lang="en-GB" dirty="0"/>
          </a:p>
        </p:txBody>
      </p:sp>
      <p:pic>
        <p:nvPicPr>
          <p:cNvPr id="3074" name="Picture 2" descr="How to Encourage Your Kids to Read | LifeWorks Scho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5075" y="2181484"/>
            <a:ext cx="2308225" cy="1536020"/>
          </a:xfrm>
          <a:prstGeom prst="ellipse">
            <a:avLst/>
          </a:prstGeom>
          <a:ln w="63500" cap="rnd">
            <a:solidFill>
              <a:schemeClr val="tx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3076" name="Picture 4" descr="Children who regularly read for pleasure perform better in school, study  find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74559" y="2147863"/>
            <a:ext cx="2308225" cy="1569641"/>
          </a:xfrm>
          <a:prstGeom prst="ellipse">
            <a:avLst/>
          </a:prstGeom>
          <a:ln w="63500" cap="rnd">
            <a:solidFill>
              <a:schemeClr val="tx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5"/>
          <a:stretch>
            <a:fillRect/>
          </a:stretch>
        </p:blipFill>
        <p:spPr>
          <a:xfrm>
            <a:off x="4489152" y="2358866"/>
            <a:ext cx="3342283" cy="1285493"/>
          </a:xfrm>
          <a:prstGeom prst="rect">
            <a:avLst/>
          </a:prstGeom>
          <a:ln w="38100" cap="sq">
            <a:solidFill>
              <a:srgbClr val="0F186F"/>
            </a:solidFill>
            <a:prstDash val="solid"/>
            <a:miter lim="800000"/>
          </a:ln>
          <a:effectLst>
            <a:outerShdw blurRad="50800" dist="38100" dir="2700000" algn="tl" rotWithShape="0">
              <a:srgbClr val="000000">
                <a:alpha val="43000"/>
              </a:srgbClr>
            </a:outerShdw>
          </a:effectLst>
        </p:spPr>
      </p:pic>
      <p:cxnSp>
        <p:nvCxnSpPr>
          <p:cNvPr id="10" name="Straight Connector 9"/>
          <p:cNvCxnSpPr/>
          <p:nvPr/>
        </p:nvCxnSpPr>
        <p:spPr>
          <a:xfrm>
            <a:off x="6172200" y="3948316"/>
            <a:ext cx="0" cy="2503285"/>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9330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logo with a tree and text&#10;&#10;Description automatically generated">
            <a:extLst>
              <a:ext uri="{FF2B5EF4-FFF2-40B4-BE49-F238E27FC236}">
                <a16:creationId xmlns:a16="http://schemas.microsoft.com/office/drawing/2014/main" id="{99E2C0B9-E8A4-D206-DB7E-A6D8DC0D3542}"/>
              </a:ext>
            </a:extLst>
          </p:cNvPr>
          <p:cNvPicPr>
            <a:picLocks noChangeAspect="1"/>
          </p:cNvPicPr>
          <p:nvPr/>
        </p:nvPicPr>
        <p:blipFill rotWithShape="1">
          <a:blip r:embed="rId3"/>
          <a:srcRect b="24447"/>
          <a:stretch/>
        </p:blipFill>
        <p:spPr>
          <a:xfrm>
            <a:off x="466233" y="404221"/>
            <a:ext cx="2066803" cy="2254478"/>
          </a:xfrm>
          <a:prstGeom prst="rect">
            <a:avLst/>
          </a:prstGeom>
        </p:spPr>
      </p:pic>
      <p:pic>
        <p:nvPicPr>
          <p:cNvPr id="4098" name="Picture 2" descr="Reading at Home (Boom Reader) – Emmer Green Primary Schoo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05175" y="404221"/>
            <a:ext cx="6257925" cy="232410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685800" y="3110078"/>
            <a:ext cx="10918596" cy="2862322"/>
          </a:xfrm>
          <a:prstGeom prst="rect">
            <a:avLst/>
          </a:prstGeom>
          <a:noFill/>
        </p:spPr>
        <p:txBody>
          <a:bodyPr wrap="square" rtlCol="0">
            <a:spAutoFit/>
          </a:bodyPr>
          <a:lstStyle/>
          <a:p>
            <a:r>
              <a:rPr lang="en-GB" sz="2000" dirty="0">
                <a:effectLst>
                  <a:outerShdw blurRad="38100" dist="38100" dir="2700000" algn="tl">
                    <a:srgbClr val="000000">
                      <a:alpha val="43137"/>
                    </a:srgbClr>
                  </a:outerShdw>
                </a:effectLst>
                <a:latin typeface="Optima" pitchFamily="2" charset="0"/>
                <a:cs typeface="Aharoni" panose="02010803020104030203"/>
              </a:rPr>
              <a:t>Our digital reading record – available as an app or online.</a:t>
            </a:r>
          </a:p>
          <a:p>
            <a:endParaRPr lang="en-GB" sz="2000" dirty="0">
              <a:effectLst>
                <a:outerShdw blurRad="38100" dist="38100" dir="2700000" algn="tl">
                  <a:srgbClr val="000000">
                    <a:alpha val="43137"/>
                  </a:srgbClr>
                </a:outerShdw>
              </a:effectLst>
              <a:latin typeface="Optima" pitchFamily="2" charset="0"/>
              <a:cs typeface="Aharoni" panose="02010803020104030203"/>
            </a:endParaRPr>
          </a:p>
          <a:p>
            <a:r>
              <a:rPr lang="en-GB" sz="2000" b="1" u="sng" dirty="0">
                <a:effectLst>
                  <a:outerShdw blurRad="38100" dist="38100" dir="2700000" algn="tl">
                    <a:srgbClr val="000000">
                      <a:alpha val="43137"/>
                    </a:srgbClr>
                  </a:outerShdw>
                </a:effectLst>
                <a:latin typeface="Optima" pitchFamily="2" charset="0"/>
                <a:cs typeface="Aharoni" panose="02010803020104030203"/>
              </a:rPr>
              <a:t>Please use this to record your child’s reading (or get them to record their own).</a:t>
            </a:r>
          </a:p>
          <a:p>
            <a:endParaRPr lang="en-GB" sz="2000" dirty="0">
              <a:effectLst>
                <a:outerShdw blurRad="38100" dist="38100" dir="2700000" algn="tl">
                  <a:srgbClr val="000000">
                    <a:alpha val="43137"/>
                  </a:srgbClr>
                </a:outerShdw>
              </a:effectLst>
              <a:latin typeface="Optima" pitchFamily="2" charset="0"/>
              <a:cs typeface="Aharoni" panose="02010803020104030203"/>
            </a:endParaRPr>
          </a:p>
          <a:p>
            <a:r>
              <a:rPr lang="en-GB" sz="2000" dirty="0">
                <a:effectLst>
                  <a:outerShdw blurRad="38100" dist="38100" dir="2700000" algn="tl">
                    <a:srgbClr val="000000">
                      <a:alpha val="43137"/>
                    </a:srgbClr>
                  </a:outerShdw>
                </a:effectLst>
                <a:latin typeface="Optima" pitchFamily="2" charset="0"/>
                <a:cs typeface="Aharoni" panose="02010803020104030203"/>
              </a:rPr>
              <a:t>We use this to help calculate </a:t>
            </a:r>
            <a:r>
              <a:rPr lang="en-GB" sz="2000" dirty="0">
                <a:solidFill>
                  <a:schemeClr val="accent2"/>
                </a:solidFill>
                <a:effectLst>
                  <a:outerShdw blurRad="38100" dist="38100" dir="2700000" algn="tl">
                    <a:srgbClr val="000000">
                      <a:alpha val="43137"/>
                    </a:srgbClr>
                  </a:outerShdw>
                </a:effectLst>
                <a:latin typeface="Optima" pitchFamily="2" charset="0"/>
                <a:cs typeface="Aharoni" panose="02010803020104030203"/>
              </a:rPr>
              <a:t>Golden Tickets</a:t>
            </a:r>
            <a:r>
              <a:rPr lang="en-GB" sz="2000" dirty="0">
                <a:effectLst>
                  <a:outerShdw blurRad="38100" dist="38100" dir="2700000" algn="tl">
                    <a:srgbClr val="000000">
                      <a:alpha val="43137"/>
                    </a:srgbClr>
                  </a:outerShdw>
                </a:effectLst>
                <a:latin typeface="Optima" pitchFamily="2" charset="0"/>
                <a:cs typeface="Aharoni" panose="02010803020104030203"/>
              </a:rPr>
              <a:t>, with one golden ticket earnt for every 10 times a child reads: the more they read, the more golden tickets they earn.</a:t>
            </a:r>
          </a:p>
          <a:p>
            <a:endParaRPr lang="en-GB" sz="2000" dirty="0">
              <a:effectLst>
                <a:outerShdw blurRad="38100" dist="38100" dir="2700000" algn="tl">
                  <a:srgbClr val="000000">
                    <a:alpha val="43137"/>
                  </a:srgbClr>
                </a:outerShdw>
              </a:effectLst>
              <a:latin typeface="Optima" pitchFamily="2" charset="0"/>
              <a:cs typeface="Aharoni" panose="02010803020104030203"/>
            </a:endParaRPr>
          </a:p>
          <a:p>
            <a:r>
              <a:rPr lang="en-GB" sz="2000" dirty="0">
                <a:effectLst>
                  <a:outerShdw blurRad="38100" dist="38100" dir="2700000" algn="tl">
                    <a:srgbClr val="000000">
                      <a:alpha val="43137"/>
                    </a:srgbClr>
                  </a:outerShdw>
                </a:effectLst>
                <a:latin typeface="Optima" pitchFamily="2" charset="0"/>
                <a:cs typeface="Aharoni" panose="02010803020104030203"/>
              </a:rPr>
              <a:t>At the end of each half-term, we have our </a:t>
            </a:r>
            <a:r>
              <a:rPr lang="en-GB" sz="2000" dirty="0">
                <a:solidFill>
                  <a:schemeClr val="accent2"/>
                </a:solidFill>
                <a:effectLst>
                  <a:outerShdw blurRad="38100" dist="38100" dir="2700000" algn="tl">
                    <a:srgbClr val="000000">
                      <a:alpha val="43137"/>
                    </a:srgbClr>
                  </a:outerShdw>
                </a:effectLst>
                <a:latin typeface="Optima" pitchFamily="2" charset="0"/>
                <a:cs typeface="Aharoni" panose="02010803020104030203"/>
              </a:rPr>
              <a:t>Golden Ticket </a:t>
            </a:r>
            <a:r>
              <a:rPr lang="en-GB" sz="2000" dirty="0">
                <a:effectLst>
                  <a:outerShdw blurRad="38100" dist="38100" dir="2700000" algn="tl">
                    <a:srgbClr val="000000">
                      <a:alpha val="43137"/>
                    </a:srgbClr>
                  </a:outerShdw>
                </a:effectLst>
                <a:latin typeface="Optima" pitchFamily="2" charset="0"/>
                <a:cs typeface="Aharoni" panose="02010803020104030203"/>
              </a:rPr>
              <a:t>prize draw, where children can win books to keep and bookmarks.</a:t>
            </a:r>
          </a:p>
        </p:txBody>
      </p:sp>
    </p:spTree>
    <p:extLst>
      <p:ext uri="{BB962C8B-B14F-4D97-AF65-F5344CB8AC3E}">
        <p14:creationId xmlns:p14="http://schemas.microsoft.com/office/powerpoint/2010/main" val="837260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A00C2B5-DDB2-4C1D-BFC7-8B17B4700054}"/>
              </a:ext>
            </a:extLst>
          </p:cNvPr>
          <p:cNvSpPr txBox="1"/>
          <p:nvPr/>
        </p:nvSpPr>
        <p:spPr>
          <a:xfrm>
            <a:off x="3166544" y="182836"/>
            <a:ext cx="5605870" cy="646331"/>
          </a:xfrm>
          <a:prstGeom prst="rect">
            <a:avLst/>
          </a:prstGeom>
          <a:noFill/>
        </p:spPr>
        <p:txBody>
          <a:bodyPr wrap="square" rtlCol="0">
            <a:spAutoFit/>
          </a:bodyPr>
          <a:lstStyle/>
          <a:p>
            <a:pPr algn="ctr"/>
            <a:r>
              <a:rPr lang="en-GB" sz="3600" u="sng" dirty="0">
                <a:latin typeface="Optima" pitchFamily="2" charset="0"/>
              </a:rPr>
              <a:t>Year 5 Typical Timetable </a:t>
            </a:r>
          </a:p>
        </p:txBody>
      </p:sp>
      <p:sp>
        <p:nvSpPr>
          <p:cNvPr id="2" name="TextBox 1">
            <a:extLst>
              <a:ext uri="{FF2B5EF4-FFF2-40B4-BE49-F238E27FC236}">
                <a16:creationId xmlns:a16="http://schemas.microsoft.com/office/drawing/2014/main" id="{D57A8EBD-75E5-41E1-978F-306281243CF7}"/>
              </a:ext>
            </a:extLst>
          </p:cNvPr>
          <p:cNvSpPr txBox="1"/>
          <p:nvPr/>
        </p:nvSpPr>
        <p:spPr>
          <a:xfrm>
            <a:off x="862642" y="931652"/>
            <a:ext cx="10213675" cy="5509200"/>
          </a:xfrm>
          <a:prstGeom prst="rect">
            <a:avLst/>
          </a:prstGeom>
          <a:noFill/>
        </p:spPr>
        <p:txBody>
          <a:bodyPr wrap="square" rtlCol="0">
            <a:spAutoFit/>
          </a:bodyPr>
          <a:lstStyle/>
          <a:p>
            <a:r>
              <a:rPr lang="en-GB" sz="3200" b="1" dirty="0">
                <a:effectLst>
                  <a:outerShdw blurRad="38100" dist="38100" dir="2700000" algn="tl">
                    <a:srgbClr val="000000">
                      <a:alpha val="43137"/>
                    </a:srgbClr>
                  </a:outerShdw>
                </a:effectLst>
                <a:latin typeface="Optima" pitchFamily="2" charset="0"/>
              </a:rPr>
              <a:t>Mornings:</a:t>
            </a:r>
          </a:p>
          <a:p>
            <a:r>
              <a:rPr lang="en-GB" sz="3200" dirty="0">
                <a:effectLst>
                  <a:outerShdw blurRad="38100" dist="38100" dir="2700000" algn="tl">
                    <a:srgbClr val="000000">
                      <a:alpha val="43137"/>
                    </a:srgbClr>
                  </a:outerShdw>
                </a:effectLst>
                <a:latin typeface="Optima" pitchFamily="2" charset="0"/>
              </a:rPr>
              <a:t>Reading </a:t>
            </a:r>
          </a:p>
          <a:p>
            <a:r>
              <a:rPr lang="en-GB" sz="3200" dirty="0">
                <a:effectLst>
                  <a:outerShdw blurRad="38100" dist="38100" dir="2700000" algn="tl">
                    <a:srgbClr val="000000">
                      <a:alpha val="43137"/>
                    </a:srgbClr>
                  </a:outerShdw>
                </a:effectLst>
                <a:latin typeface="Optima" pitchFamily="2" charset="0"/>
              </a:rPr>
              <a:t>Writing</a:t>
            </a:r>
          </a:p>
          <a:p>
            <a:r>
              <a:rPr lang="en-GB" sz="3200" dirty="0">
                <a:effectLst>
                  <a:outerShdw blurRad="38100" dist="38100" dir="2700000" algn="tl">
                    <a:srgbClr val="000000">
                      <a:alpha val="43137"/>
                    </a:srgbClr>
                  </a:outerShdw>
                </a:effectLst>
                <a:latin typeface="Optima" pitchFamily="2" charset="0"/>
              </a:rPr>
              <a:t>Maths</a:t>
            </a:r>
          </a:p>
          <a:p>
            <a:endParaRPr lang="en-GB" sz="3200" dirty="0">
              <a:effectLst>
                <a:outerShdw blurRad="38100" dist="38100" dir="2700000" algn="tl">
                  <a:srgbClr val="000000">
                    <a:alpha val="43137"/>
                  </a:srgbClr>
                </a:outerShdw>
              </a:effectLst>
              <a:latin typeface="Optima" pitchFamily="2" charset="0"/>
            </a:endParaRPr>
          </a:p>
          <a:p>
            <a:r>
              <a:rPr lang="en-GB" sz="3200" b="1" dirty="0">
                <a:effectLst>
                  <a:outerShdw blurRad="38100" dist="38100" dir="2700000" algn="tl">
                    <a:srgbClr val="000000">
                      <a:alpha val="43137"/>
                    </a:srgbClr>
                  </a:outerShdw>
                </a:effectLst>
                <a:latin typeface="Optima" pitchFamily="2" charset="0"/>
              </a:rPr>
              <a:t>Afternoons: </a:t>
            </a:r>
          </a:p>
          <a:p>
            <a:r>
              <a:rPr lang="en-GB" sz="3200" dirty="0">
                <a:effectLst>
                  <a:outerShdw blurRad="38100" dist="38100" dir="2700000" algn="tl">
                    <a:srgbClr val="000000">
                      <a:alpha val="43137"/>
                    </a:srgbClr>
                  </a:outerShdw>
                </a:effectLst>
                <a:latin typeface="Optima" pitchFamily="2" charset="0"/>
              </a:rPr>
              <a:t>Monday: Music, French, PSHE </a:t>
            </a:r>
          </a:p>
          <a:p>
            <a:r>
              <a:rPr lang="en-GB" sz="3200" dirty="0">
                <a:effectLst>
                  <a:outerShdw blurRad="38100" dist="38100" dir="2700000" algn="tl">
                    <a:srgbClr val="000000">
                      <a:alpha val="43137"/>
                    </a:srgbClr>
                  </a:outerShdw>
                </a:effectLst>
                <a:latin typeface="Optima" pitchFamily="2" charset="0"/>
              </a:rPr>
              <a:t>Tuesday: Indoor PE, Art </a:t>
            </a:r>
          </a:p>
          <a:p>
            <a:r>
              <a:rPr lang="en-GB" sz="3200" dirty="0">
                <a:effectLst>
                  <a:outerShdw blurRad="38100" dist="38100" dir="2700000" algn="tl">
                    <a:srgbClr val="000000">
                      <a:alpha val="43137"/>
                    </a:srgbClr>
                  </a:outerShdw>
                </a:effectLst>
                <a:latin typeface="Optima" pitchFamily="2" charset="0"/>
              </a:rPr>
              <a:t>Wednesday: Outdoor PE, Geography</a:t>
            </a:r>
          </a:p>
          <a:p>
            <a:r>
              <a:rPr lang="en-GB" sz="3200" dirty="0">
                <a:effectLst>
                  <a:outerShdw blurRad="38100" dist="38100" dir="2700000" algn="tl">
                    <a:srgbClr val="000000">
                      <a:alpha val="43137"/>
                    </a:srgbClr>
                  </a:outerShdw>
                </a:effectLst>
                <a:latin typeface="Optima" pitchFamily="2" charset="0"/>
              </a:rPr>
              <a:t>Thursday: Computing, RE </a:t>
            </a:r>
          </a:p>
          <a:p>
            <a:r>
              <a:rPr lang="en-GB" sz="3200" dirty="0">
                <a:effectLst>
                  <a:outerShdw blurRad="38100" dist="38100" dir="2700000" algn="tl">
                    <a:srgbClr val="000000">
                      <a:alpha val="43137"/>
                    </a:srgbClr>
                  </a:outerShdw>
                </a:effectLst>
                <a:latin typeface="Optima" pitchFamily="2" charset="0"/>
              </a:rPr>
              <a:t>Friday: Science </a:t>
            </a:r>
          </a:p>
        </p:txBody>
      </p:sp>
    </p:spTree>
    <p:extLst>
      <p:ext uri="{BB962C8B-B14F-4D97-AF65-F5344CB8AC3E}">
        <p14:creationId xmlns:p14="http://schemas.microsoft.com/office/powerpoint/2010/main" val="4282202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6521" y="296090"/>
            <a:ext cx="9662389" cy="2563223"/>
          </a:xfrm>
        </p:spPr>
        <p:txBody>
          <a:bodyPr>
            <a:normAutofit fontScale="90000"/>
          </a:bodyPr>
          <a:lstStyle/>
          <a:p>
            <a:r>
              <a:rPr lang="en-GB" sz="4000" u="sng" dirty="0">
                <a:solidFill>
                  <a:schemeClr val="tx1"/>
                </a:solidFill>
                <a:effectLst>
                  <a:outerShdw blurRad="38100" dist="38100" dir="2700000" algn="tl">
                    <a:srgbClr val="000000">
                      <a:alpha val="43137"/>
                    </a:srgbClr>
                  </a:outerShdw>
                </a:effectLst>
                <a:latin typeface="Optima" pitchFamily="2" charset="0"/>
              </a:rPr>
              <a:t>Uniform</a:t>
            </a:r>
            <a:r>
              <a:rPr lang="en-GB" sz="2200" u="sng" dirty="0">
                <a:solidFill>
                  <a:schemeClr val="tx1"/>
                </a:solidFill>
                <a:effectLst>
                  <a:outerShdw blurRad="38100" dist="38100" dir="2700000" algn="tl">
                    <a:srgbClr val="000000">
                      <a:alpha val="43137"/>
                    </a:srgbClr>
                  </a:outerShdw>
                </a:effectLst>
                <a:latin typeface="Optima" pitchFamily="2" charset="0"/>
              </a:rPr>
              <a:t/>
            </a:r>
            <a:br>
              <a:rPr lang="en-GB" sz="2200" u="sng" dirty="0">
                <a:solidFill>
                  <a:schemeClr val="tx1"/>
                </a:solidFill>
                <a:effectLst>
                  <a:outerShdw blurRad="38100" dist="38100" dir="2700000" algn="tl">
                    <a:srgbClr val="000000">
                      <a:alpha val="43137"/>
                    </a:srgbClr>
                  </a:outerShdw>
                </a:effectLst>
                <a:latin typeface="Optima" pitchFamily="2" charset="0"/>
              </a:rPr>
            </a:br>
            <a:r>
              <a:rPr lang="en-GB" sz="2200" u="sng" dirty="0">
                <a:solidFill>
                  <a:schemeClr val="tx1"/>
                </a:solidFill>
                <a:effectLst>
                  <a:outerShdw blurRad="38100" dist="38100" dir="2700000" algn="tl">
                    <a:srgbClr val="000000">
                      <a:alpha val="43137"/>
                    </a:srgbClr>
                  </a:outerShdw>
                </a:effectLst>
                <a:latin typeface="Optima" pitchFamily="2" charset="0"/>
              </a:rPr>
              <a:t/>
            </a:r>
            <a:br>
              <a:rPr lang="en-GB" sz="2200" u="sng" dirty="0">
                <a:solidFill>
                  <a:schemeClr val="tx1"/>
                </a:solidFill>
                <a:effectLst>
                  <a:outerShdw blurRad="38100" dist="38100" dir="2700000" algn="tl">
                    <a:srgbClr val="000000">
                      <a:alpha val="43137"/>
                    </a:srgbClr>
                  </a:outerShdw>
                </a:effectLst>
                <a:latin typeface="Optima" pitchFamily="2" charset="0"/>
              </a:rPr>
            </a:br>
            <a:r>
              <a:rPr lang="en-GB" sz="2200" u="sng" dirty="0">
                <a:solidFill>
                  <a:schemeClr val="tx1"/>
                </a:solidFill>
                <a:effectLst>
                  <a:outerShdw blurRad="38100" dist="38100" dir="2700000" algn="tl">
                    <a:srgbClr val="000000">
                      <a:alpha val="43137"/>
                    </a:srgbClr>
                  </a:outerShdw>
                </a:effectLst>
                <a:latin typeface="Optima" pitchFamily="2" charset="0"/>
              </a:rPr>
              <a:t/>
            </a:r>
            <a:br>
              <a:rPr lang="en-GB" sz="2200" u="sng" dirty="0">
                <a:solidFill>
                  <a:schemeClr val="tx1"/>
                </a:solidFill>
                <a:effectLst>
                  <a:outerShdw blurRad="38100" dist="38100" dir="2700000" algn="tl">
                    <a:srgbClr val="000000">
                      <a:alpha val="43137"/>
                    </a:srgbClr>
                  </a:outerShdw>
                </a:effectLst>
                <a:latin typeface="Optima" pitchFamily="2" charset="0"/>
              </a:rPr>
            </a:br>
            <a:r>
              <a:rPr lang="en-GB" sz="2200" u="sng" dirty="0">
                <a:solidFill>
                  <a:schemeClr val="tx1"/>
                </a:solidFill>
                <a:effectLst>
                  <a:outerShdw blurRad="38100" dist="38100" dir="2700000" algn="tl">
                    <a:srgbClr val="000000">
                      <a:alpha val="43137"/>
                    </a:srgbClr>
                  </a:outerShdw>
                </a:effectLst>
                <a:latin typeface="Optima" pitchFamily="2" charset="0"/>
              </a:rPr>
              <a:t/>
            </a:r>
            <a:br>
              <a:rPr lang="en-GB" sz="2200" u="sng" dirty="0">
                <a:solidFill>
                  <a:schemeClr val="tx1"/>
                </a:solidFill>
                <a:effectLst>
                  <a:outerShdw blurRad="38100" dist="38100" dir="2700000" algn="tl">
                    <a:srgbClr val="000000">
                      <a:alpha val="43137"/>
                    </a:srgbClr>
                  </a:outerShdw>
                </a:effectLst>
                <a:latin typeface="Optima" pitchFamily="2" charset="0"/>
              </a:rPr>
            </a:br>
            <a:r>
              <a:rPr lang="en-GB" sz="2400" u="sng" dirty="0">
                <a:effectLst>
                  <a:outerShdw blurRad="38100" dist="38100" dir="2700000" algn="tl">
                    <a:srgbClr val="000000">
                      <a:alpha val="43137"/>
                    </a:srgbClr>
                  </a:outerShdw>
                </a:effectLst>
                <a:latin typeface="Optima" pitchFamily="2" charset="0"/>
              </a:rPr>
              <a:t/>
            </a:r>
            <a:br>
              <a:rPr lang="en-GB" sz="2400" u="sng" dirty="0">
                <a:effectLst>
                  <a:outerShdw blurRad="38100" dist="38100" dir="2700000" algn="tl">
                    <a:srgbClr val="000000">
                      <a:alpha val="43137"/>
                    </a:srgbClr>
                  </a:outerShdw>
                </a:effectLst>
                <a:latin typeface="Optima" pitchFamily="2" charset="0"/>
              </a:rPr>
            </a:br>
            <a:r>
              <a:rPr lang="en-GB" sz="2200" u="sng" dirty="0">
                <a:solidFill>
                  <a:schemeClr val="tx1"/>
                </a:solidFill>
                <a:effectLst>
                  <a:outerShdw blurRad="38100" dist="38100" dir="2700000" algn="tl">
                    <a:srgbClr val="000000">
                      <a:alpha val="43137"/>
                    </a:srgbClr>
                  </a:outerShdw>
                </a:effectLst>
                <a:latin typeface="Optima" pitchFamily="2" charset="0"/>
              </a:rPr>
              <a:t/>
            </a:r>
            <a:br>
              <a:rPr lang="en-GB" sz="2200" u="sng" dirty="0">
                <a:solidFill>
                  <a:schemeClr val="tx1"/>
                </a:solidFill>
                <a:effectLst>
                  <a:outerShdw blurRad="38100" dist="38100" dir="2700000" algn="tl">
                    <a:srgbClr val="000000">
                      <a:alpha val="43137"/>
                    </a:srgbClr>
                  </a:outerShdw>
                </a:effectLst>
                <a:latin typeface="Optima" pitchFamily="2" charset="0"/>
              </a:rPr>
            </a:br>
            <a:r>
              <a:rPr lang="en-GB" u="sng" dirty="0">
                <a:solidFill>
                  <a:schemeClr val="tx1"/>
                </a:solidFill>
                <a:effectLst>
                  <a:outerShdw blurRad="38100" dist="38100" dir="2700000" algn="tl">
                    <a:srgbClr val="000000">
                      <a:alpha val="43137"/>
                    </a:srgbClr>
                  </a:outerShdw>
                </a:effectLst>
                <a:latin typeface="Optima" pitchFamily="2" charset="0"/>
              </a:rPr>
              <a:t/>
            </a:r>
            <a:br>
              <a:rPr lang="en-GB" u="sng" dirty="0">
                <a:solidFill>
                  <a:schemeClr val="tx1"/>
                </a:solidFill>
                <a:effectLst>
                  <a:outerShdw blurRad="38100" dist="38100" dir="2700000" algn="tl">
                    <a:srgbClr val="000000">
                      <a:alpha val="43137"/>
                    </a:srgbClr>
                  </a:outerShdw>
                </a:effectLst>
                <a:latin typeface="Optima" pitchFamily="2" charset="0"/>
              </a:rPr>
            </a:br>
            <a:endParaRPr lang="en-GB" u="sng" dirty="0">
              <a:solidFill>
                <a:schemeClr val="tx1"/>
              </a:solidFill>
              <a:effectLst>
                <a:outerShdw blurRad="38100" dist="38100" dir="2700000" algn="tl">
                  <a:srgbClr val="000000">
                    <a:alpha val="43137"/>
                  </a:srgbClr>
                </a:outerShdw>
              </a:effectLst>
              <a:latin typeface="Optima" pitchFamily="2" charset="0"/>
            </a:endParaRPr>
          </a:p>
        </p:txBody>
      </p:sp>
      <p:pic>
        <p:nvPicPr>
          <p:cNvPr id="5" name="Picture 4"/>
          <p:cNvPicPr>
            <a:picLocks noChangeAspect="1"/>
          </p:cNvPicPr>
          <p:nvPr/>
        </p:nvPicPr>
        <p:blipFill>
          <a:blip r:embed="rId2"/>
          <a:stretch>
            <a:fillRect/>
          </a:stretch>
        </p:blipFill>
        <p:spPr>
          <a:xfrm>
            <a:off x="145954" y="1048589"/>
            <a:ext cx="7341411" cy="4770055"/>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p:spPr>
      </p:pic>
      <p:pic>
        <p:nvPicPr>
          <p:cNvPr id="4" name="Picture 3">
            <a:extLst>
              <a:ext uri="{FF2B5EF4-FFF2-40B4-BE49-F238E27FC236}">
                <a16:creationId xmlns:a16="http://schemas.microsoft.com/office/drawing/2014/main" id="{EE72B237-B825-4C08-881C-BEBB5C7D401A}"/>
              </a:ext>
            </a:extLst>
          </p:cNvPr>
          <p:cNvPicPr>
            <a:picLocks noChangeAspect="1"/>
          </p:cNvPicPr>
          <p:nvPr/>
        </p:nvPicPr>
        <p:blipFill>
          <a:blip r:embed="rId3"/>
          <a:stretch>
            <a:fillRect/>
          </a:stretch>
        </p:blipFill>
        <p:spPr>
          <a:xfrm>
            <a:off x="7500073" y="1039356"/>
            <a:ext cx="4562835" cy="4779288"/>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p:spPr>
      </p:pic>
      <p:sp>
        <p:nvSpPr>
          <p:cNvPr id="3" name="TextBox 2">
            <a:extLst>
              <a:ext uri="{FF2B5EF4-FFF2-40B4-BE49-F238E27FC236}">
                <a16:creationId xmlns:a16="http://schemas.microsoft.com/office/drawing/2014/main" id="{9CA4A197-E7BA-4307-9036-3865AA5B2797}"/>
              </a:ext>
            </a:extLst>
          </p:cNvPr>
          <p:cNvSpPr txBox="1"/>
          <p:nvPr/>
        </p:nvSpPr>
        <p:spPr>
          <a:xfrm>
            <a:off x="716521" y="5961745"/>
            <a:ext cx="10463313" cy="923330"/>
          </a:xfrm>
          <a:prstGeom prst="rect">
            <a:avLst/>
          </a:prstGeom>
          <a:noFill/>
        </p:spPr>
        <p:txBody>
          <a:bodyPr wrap="square" rtlCol="0">
            <a:spAutoFit/>
          </a:bodyPr>
          <a:lstStyle/>
          <a:p>
            <a:r>
              <a:rPr lang="en-GB" dirty="0">
                <a:latin typeface="Optima" pitchFamily="2" charset="0"/>
              </a:rPr>
              <a:t>Please make sure your child also has an appropriate coat in school for the cold and wet days as we will still be going outside as much as possible. They </a:t>
            </a:r>
            <a:r>
              <a:rPr lang="en-GB" dirty="0" smtClean="0">
                <a:latin typeface="Optima" pitchFamily="2" charset="0"/>
              </a:rPr>
              <a:t>also </a:t>
            </a:r>
            <a:r>
              <a:rPr lang="en-GB" dirty="0" smtClean="0">
                <a:latin typeface="Optima" pitchFamily="2" charset="0"/>
              </a:rPr>
              <a:t>need </a:t>
            </a:r>
            <a:r>
              <a:rPr lang="en-GB" dirty="0">
                <a:latin typeface="Optima" pitchFamily="2" charset="0"/>
              </a:rPr>
              <a:t>a water bottle in school everyday. </a:t>
            </a:r>
          </a:p>
          <a:p>
            <a:endParaRPr lang="en-GB" dirty="0"/>
          </a:p>
        </p:txBody>
      </p:sp>
    </p:spTree>
    <p:extLst>
      <p:ext uri="{BB962C8B-B14F-4D97-AF65-F5344CB8AC3E}">
        <p14:creationId xmlns:p14="http://schemas.microsoft.com/office/powerpoint/2010/main" val="3019368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91953" y="1924790"/>
            <a:ext cx="9738803" cy="4454553"/>
          </a:xfrm>
          <a:prstGeom prst="rect">
            <a:avLst/>
          </a:prstGeom>
          <a:solidFill>
            <a:srgbClr val="002060"/>
          </a:solidFill>
        </p:spPr>
        <p:txBody>
          <a:bodyPr wrap="square">
            <a:spAutoFit/>
          </a:bodyPr>
          <a:lstStyle/>
          <a:p>
            <a:pPr algn="ct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rPr>
              <a:t>To adhere to health and safety guidelines, children who have their </a:t>
            </a:r>
            <a:r>
              <a:rPr lang="en-GB" sz="2000" dirty="0" smtClean="0">
                <a:latin typeface="Calibri" panose="020F0502020204030204" pitchFamily="34" charset="0"/>
                <a:ea typeface="Calibri" panose="020F0502020204030204" pitchFamily="34" charset="0"/>
                <a:cs typeface="Times New Roman" panose="02020603050405020304" pitchFamily="18" charset="0"/>
              </a:rPr>
              <a:t>ears </a:t>
            </a:r>
            <a:r>
              <a:rPr lang="en-GB" sz="2000" dirty="0">
                <a:latin typeface="Calibri" panose="020F0502020204030204" pitchFamily="34" charset="0"/>
                <a:ea typeface="Calibri" panose="020F0502020204030204" pitchFamily="34" charset="0"/>
                <a:cs typeface="Times New Roman" panose="02020603050405020304" pitchFamily="18" charset="0"/>
              </a:rPr>
              <a:t>pierced should only be wearing studs in school. No other earring types should be worn as they represent a risk. During PE lessons, children need to be able to take out their studs and put them back in at the end of the lessons. If they are unable to do so, they will need to put tape over the studs</a:t>
            </a:r>
            <a:r>
              <a:rPr lang="en-GB" sz="2000" dirty="0" smtClean="0">
                <a:latin typeface="Calibri" panose="020F0502020204030204" pitchFamily="34" charset="0"/>
                <a:ea typeface="Calibri" panose="020F0502020204030204" pitchFamily="34" charset="0"/>
                <a:cs typeface="Times New Roman" panose="02020603050405020304" pitchFamily="18" charset="0"/>
              </a:rPr>
              <a:t>.</a:t>
            </a:r>
          </a:p>
          <a:p>
            <a:pPr algn="ctr">
              <a:lnSpc>
                <a:spcPct val="107000"/>
              </a:lnSpc>
              <a:spcAft>
                <a:spcPts val="800"/>
              </a:spcAft>
            </a:pPr>
            <a:r>
              <a:rPr lang="en-GB" sz="2000" dirty="0" smtClean="0">
                <a:latin typeface="Calibri" panose="020F0502020204030204" pitchFamily="34" charset="0"/>
                <a:ea typeface="Calibri" panose="020F0502020204030204" pitchFamily="34" charset="0"/>
                <a:cs typeface="Times New Roman" panose="02020603050405020304" pitchFamily="18" charset="0"/>
              </a:rPr>
              <a:t> </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rPr>
              <a:t>No other jewellery should be worn at school unless it is of a religious or medical significance. Please inform your child’s teacher if this is the case. </a:t>
            </a:r>
            <a:endParaRPr lang="en-GB" sz="2000" dirty="0" smtClean="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rPr>
              <a:t>All children </a:t>
            </a:r>
            <a:r>
              <a:rPr lang="en-GB" sz="2000" dirty="0" smtClean="0">
                <a:latin typeface="Calibri" panose="020F0502020204030204" pitchFamily="34" charset="0"/>
                <a:ea typeface="Calibri" panose="020F0502020204030204" pitchFamily="34" charset="0"/>
                <a:cs typeface="Times New Roman" panose="02020603050405020304" pitchFamily="18" charset="0"/>
              </a:rPr>
              <a:t>with </a:t>
            </a:r>
            <a:r>
              <a:rPr lang="en-GB" sz="2000" dirty="0">
                <a:latin typeface="Calibri" panose="020F0502020204030204" pitchFamily="34" charset="0"/>
                <a:ea typeface="Calibri" panose="020F0502020204030204" pitchFamily="34" charset="0"/>
                <a:cs typeface="Times New Roman" panose="02020603050405020304" pitchFamily="18" charset="0"/>
              </a:rPr>
              <a:t>long hair should wear it tied or clipped back for school. This is, again, to adhere to health and safety guidance and to prevent any possible spread of head lice. Any hair accessories should be discreet and minimal. Extreme hair styles (dyed hair, tramlines, Mohicans etc.) are not permitted. </a:t>
            </a:r>
          </a:p>
        </p:txBody>
      </p:sp>
      <p:sp>
        <p:nvSpPr>
          <p:cNvPr id="4" name="TextBox 3"/>
          <p:cNvSpPr txBox="1"/>
          <p:nvPr/>
        </p:nvSpPr>
        <p:spPr>
          <a:xfrm>
            <a:off x="3932808" y="870011"/>
            <a:ext cx="4554244" cy="584775"/>
          </a:xfrm>
          <a:prstGeom prst="rect">
            <a:avLst/>
          </a:prstGeom>
          <a:noFill/>
        </p:spPr>
        <p:txBody>
          <a:bodyPr wrap="square" rtlCol="0">
            <a:spAutoFit/>
          </a:bodyPr>
          <a:lstStyle/>
          <a:p>
            <a:r>
              <a:rPr lang="en-GB" sz="3200" b="1" u="sng" dirty="0" smtClean="0"/>
              <a:t>Jewellery and Hair</a:t>
            </a:r>
            <a:endParaRPr lang="en-GB" sz="3200" b="1" u="sng" dirty="0"/>
          </a:p>
        </p:txBody>
      </p:sp>
    </p:spTree>
    <p:extLst>
      <p:ext uri="{BB962C8B-B14F-4D97-AF65-F5344CB8AC3E}">
        <p14:creationId xmlns:p14="http://schemas.microsoft.com/office/powerpoint/2010/main" val="19875809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0342" y="345020"/>
            <a:ext cx="11391316" cy="5434784"/>
          </a:xfrm>
        </p:spPr>
        <p:txBody>
          <a:bodyPr>
            <a:normAutofit fontScale="90000"/>
          </a:bodyPr>
          <a:lstStyle/>
          <a:p>
            <a:r>
              <a:rPr lang="en-GB" sz="4000" u="sng" dirty="0">
                <a:solidFill>
                  <a:schemeClr val="tx1"/>
                </a:solidFill>
                <a:latin typeface="Optima" pitchFamily="2" charset="0"/>
              </a:rPr>
              <a:t>Home Learning</a:t>
            </a:r>
            <a:r>
              <a:rPr lang="en-GB" dirty="0">
                <a:solidFill>
                  <a:schemeClr val="tx1"/>
                </a:solidFill>
                <a:latin typeface="Optima" pitchFamily="2" charset="0"/>
              </a:rPr>
              <a:t/>
            </a:r>
            <a:br>
              <a:rPr lang="en-GB" dirty="0">
                <a:solidFill>
                  <a:schemeClr val="tx1"/>
                </a:solidFill>
                <a:latin typeface="Optima" pitchFamily="2" charset="0"/>
              </a:rPr>
            </a:br>
            <a:r>
              <a:rPr lang="en-GB" dirty="0">
                <a:solidFill>
                  <a:schemeClr val="tx1"/>
                </a:solidFill>
                <a:latin typeface="Optima" pitchFamily="2" charset="0"/>
              </a:rPr>
              <a:t> </a:t>
            </a:r>
            <a:br>
              <a:rPr lang="en-GB" dirty="0">
                <a:solidFill>
                  <a:schemeClr val="tx1"/>
                </a:solidFill>
                <a:latin typeface="Optima" pitchFamily="2" charset="0"/>
              </a:rPr>
            </a:br>
            <a:r>
              <a:rPr lang="en-GB" sz="2700" dirty="0">
                <a:solidFill>
                  <a:schemeClr val="tx1"/>
                </a:solidFill>
                <a:latin typeface="Optima" pitchFamily="2" charset="0"/>
              </a:rPr>
              <a:t>Every </a:t>
            </a:r>
            <a:r>
              <a:rPr lang="en-GB" sz="2700" dirty="0" smtClean="0">
                <a:solidFill>
                  <a:schemeClr val="tx1"/>
                </a:solidFill>
                <a:latin typeface="Optima" pitchFamily="2" charset="0"/>
              </a:rPr>
              <a:t>Monday, </a:t>
            </a:r>
            <a:r>
              <a:rPr lang="en-GB" sz="2700" dirty="0">
                <a:solidFill>
                  <a:schemeClr val="tx1"/>
                </a:solidFill>
                <a:latin typeface="Optima" pitchFamily="2" charset="0"/>
              </a:rPr>
              <a:t>spellings and a Maths homework will be set. It is due in by the following Monday. </a:t>
            </a:r>
            <a:br>
              <a:rPr lang="en-GB" sz="2700" dirty="0">
                <a:solidFill>
                  <a:schemeClr val="tx1"/>
                </a:solidFill>
                <a:latin typeface="Optima" pitchFamily="2" charset="0"/>
              </a:rPr>
            </a:br>
            <a:r>
              <a:rPr lang="en-GB" sz="2700" dirty="0">
                <a:solidFill>
                  <a:schemeClr val="tx1"/>
                </a:solidFill>
                <a:latin typeface="Optima" pitchFamily="2" charset="0"/>
              </a:rPr>
              <a:t/>
            </a:r>
            <a:br>
              <a:rPr lang="en-GB" sz="2700" dirty="0">
                <a:solidFill>
                  <a:schemeClr val="tx1"/>
                </a:solidFill>
                <a:latin typeface="Optima" pitchFamily="2" charset="0"/>
              </a:rPr>
            </a:br>
            <a:r>
              <a:rPr lang="en-GB" sz="2700" dirty="0">
                <a:solidFill>
                  <a:schemeClr val="tx1"/>
                </a:solidFill>
                <a:latin typeface="Optima" pitchFamily="2" charset="0"/>
              </a:rPr>
              <a:t>The Maths homework should take no more than half an hour. It will be the same format as last year with a choice of 3 different levels.</a:t>
            </a:r>
            <a:br>
              <a:rPr lang="en-GB" sz="2700" dirty="0">
                <a:solidFill>
                  <a:schemeClr val="tx1"/>
                </a:solidFill>
                <a:latin typeface="Optima" pitchFamily="2" charset="0"/>
              </a:rPr>
            </a:br>
            <a:r>
              <a:rPr lang="en-GB" sz="2700" dirty="0">
                <a:solidFill>
                  <a:schemeClr val="tx1"/>
                </a:solidFill>
                <a:latin typeface="Optima" pitchFamily="2" charset="0"/>
              </a:rPr>
              <a:t/>
            </a:r>
            <a:br>
              <a:rPr lang="en-GB" sz="2700" dirty="0">
                <a:solidFill>
                  <a:schemeClr val="tx1"/>
                </a:solidFill>
                <a:latin typeface="Optima" pitchFamily="2" charset="0"/>
              </a:rPr>
            </a:br>
            <a:r>
              <a:rPr lang="en-GB" sz="2700" dirty="0">
                <a:solidFill>
                  <a:schemeClr val="tx1"/>
                </a:solidFill>
                <a:latin typeface="Optima" pitchFamily="2" charset="0"/>
              </a:rPr>
              <a:t>Spelling practise should be three times a week for 10-15 minutes.</a:t>
            </a:r>
            <a:br>
              <a:rPr lang="en-GB" sz="2700" dirty="0">
                <a:solidFill>
                  <a:schemeClr val="tx1"/>
                </a:solidFill>
                <a:latin typeface="Optima" pitchFamily="2" charset="0"/>
              </a:rPr>
            </a:br>
            <a:r>
              <a:rPr lang="en-GB" sz="2700" dirty="0">
                <a:solidFill>
                  <a:schemeClr val="tx1"/>
                </a:solidFill>
                <a:latin typeface="Optima" pitchFamily="2" charset="0"/>
              </a:rPr>
              <a:t/>
            </a:r>
            <a:br>
              <a:rPr lang="en-GB" sz="2700" dirty="0">
                <a:solidFill>
                  <a:schemeClr val="tx1"/>
                </a:solidFill>
                <a:latin typeface="Optima" pitchFamily="2" charset="0"/>
              </a:rPr>
            </a:br>
            <a:r>
              <a:rPr lang="en-GB" sz="2700" dirty="0">
                <a:solidFill>
                  <a:schemeClr val="tx1"/>
                </a:solidFill>
                <a:latin typeface="Optima" pitchFamily="2" charset="0"/>
              </a:rPr>
              <a:t>Your child needs to read </a:t>
            </a:r>
            <a:r>
              <a:rPr lang="en-GB" sz="2700" u="sng" dirty="0" smtClean="0">
                <a:solidFill>
                  <a:schemeClr val="tx1"/>
                </a:solidFill>
                <a:latin typeface="Optima" pitchFamily="2" charset="0"/>
              </a:rPr>
              <a:t>daily,</a:t>
            </a:r>
            <a:r>
              <a:rPr lang="en-GB" sz="2700" dirty="0" smtClean="0">
                <a:solidFill>
                  <a:schemeClr val="tx1"/>
                </a:solidFill>
                <a:latin typeface="Optima" pitchFamily="2" charset="0"/>
              </a:rPr>
              <a:t> ideally with an adult, </a:t>
            </a:r>
            <a:r>
              <a:rPr lang="en-GB" sz="2700" dirty="0">
                <a:solidFill>
                  <a:schemeClr val="tx1"/>
                </a:solidFill>
                <a:latin typeface="Optima" pitchFamily="2" charset="0"/>
              </a:rPr>
              <a:t>to build stamina. The adult can then </a:t>
            </a:r>
            <a:r>
              <a:rPr lang="en-GB" sz="2700" dirty="0" smtClean="0">
                <a:solidFill>
                  <a:schemeClr val="tx1"/>
                </a:solidFill>
                <a:latin typeface="Optima" pitchFamily="2" charset="0"/>
              </a:rPr>
              <a:t>question </a:t>
            </a:r>
            <a:r>
              <a:rPr lang="en-GB" sz="2700" dirty="0">
                <a:solidFill>
                  <a:schemeClr val="tx1"/>
                </a:solidFill>
                <a:latin typeface="Optima" pitchFamily="2" charset="0"/>
              </a:rPr>
              <a:t>what has been read, explore the vocabulary together and wonder what might happen next! What if they were to add a character  in? How would they draw the setting or the character? What synonyms / antonyms can </a:t>
            </a:r>
            <a:r>
              <a:rPr lang="en-GB" sz="2700" dirty="0" smtClean="0">
                <a:solidFill>
                  <a:schemeClr val="tx1"/>
                </a:solidFill>
                <a:latin typeface="Optima" pitchFamily="2" charset="0"/>
              </a:rPr>
              <a:t>they </a:t>
            </a:r>
            <a:r>
              <a:rPr lang="en-GB" sz="2700" dirty="0">
                <a:solidFill>
                  <a:schemeClr val="tx1"/>
                </a:solidFill>
                <a:latin typeface="Optima" pitchFamily="2" charset="0"/>
              </a:rPr>
              <a:t>find for known / unknown words?</a:t>
            </a:r>
            <a:r>
              <a:rPr lang="en-GB" dirty="0">
                <a:solidFill>
                  <a:schemeClr val="tx1"/>
                </a:solidFill>
                <a:latin typeface="Optima" pitchFamily="2" charset="0"/>
              </a:rPr>
              <a:t/>
            </a:r>
            <a:br>
              <a:rPr lang="en-GB" dirty="0">
                <a:solidFill>
                  <a:schemeClr val="tx1"/>
                </a:solidFill>
                <a:latin typeface="Optima" pitchFamily="2" charset="0"/>
              </a:rPr>
            </a:br>
            <a:r>
              <a:rPr lang="en-GB" sz="2700" dirty="0">
                <a:solidFill>
                  <a:schemeClr val="tx1"/>
                </a:solidFill>
                <a:latin typeface="Optima" pitchFamily="2" charset="0"/>
              </a:rPr>
              <a:t/>
            </a:r>
            <a:br>
              <a:rPr lang="en-GB" sz="2700" dirty="0">
                <a:solidFill>
                  <a:schemeClr val="tx1"/>
                </a:solidFill>
                <a:latin typeface="Optima" pitchFamily="2" charset="0"/>
              </a:rPr>
            </a:br>
            <a:r>
              <a:rPr lang="en-GB" dirty="0">
                <a:solidFill>
                  <a:schemeClr val="tx1"/>
                </a:solidFill>
                <a:latin typeface="Optima" pitchFamily="2" charset="0"/>
              </a:rPr>
              <a:t/>
            </a:r>
            <a:br>
              <a:rPr lang="en-GB" dirty="0">
                <a:solidFill>
                  <a:schemeClr val="tx1"/>
                </a:solidFill>
                <a:latin typeface="Optima" pitchFamily="2" charset="0"/>
              </a:rPr>
            </a:br>
            <a:r>
              <a:rPr lang="en-GB" dirty="0">
                <a:solidFill>
                  <a:schemeClr val="tx1"/>
                </a:solidFill>
                <a:latin typeface="Optima" pitchFamily="2" charset="0"/>
              </a:rPr>
              <a:t/>
            </a:r>
            <a:br>
              <a:rPr lang="en-GB" dirty="0">
                <a:solidFill>
                  <a:schemeClr val="tx1"/>
                </a:solidFill>
                <a:latin typeface="Optima" pitchFamily="2" charset="0"/>
              </a:rPr>
            </a:br>
            <a:endParaRPr lang="en-GB" dirty="0">
              <a:solidFill>
                <a:schemeClr val="tx1"/>
              </a:solidFill>
              <a:latin typeface="Optima" pitchFamily="2" charset="0"/>
            </a:endParaRPr>
          </a:p>
        </p:txBody>
      </p:sp>
    </p:spTree>
    <p:extLst>
      <p:ext uri="{BB962C8B-B14F-4D97-AF65-F5344CB8AC3E}">
        <p14:creationId xmlns:p14="http://schemas.microsoft.com/office/powerpoint/2010/main" val="2970078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3235" y="299101"/>
            <a:ext cx="7053542" cy="1050398"/>
          </a:xfrm>
        </p:spPr>
        <p:txBody>
          <a:bodyPr/>
          <a:lstStyle/>
          <a:p>
            <a:pPr algn="ctr"/>
            <a:r>
              <a:rPr lang="en-GB" sz="5400" u="sng" dirty="0">
                <a:solidFill>
                  <a:schemeClr val="tx1"/>
                </a:solidFill>
                <a:effectLst>
                  <a:outerShdw blurRad="38100" dist="38100" dir="2700000" algn="tl">
                    <a:srgbClr val="000000">
                      <a:alpha val="43137"/>
                    </a:srgbClr>
                  </a:outerShdw>
                </a:effectLst>
                <a:latin typeface="Optima" pitchFamily="2" charset="0"/>
              </a:rPr>
              <a:t>Safe Collection</a:t>
            </a:r>
          </a:p>
        </p:txBody>
      </p:sp>
      <p:sp>
        <p:nvSpPr>
          <p:cNvPr id="3" name="Content Placeholder 2"/>
          <p:cNvSpPr>
            <a:spLocks noGrp="1"/>
          </p:cNvSpPr>
          <p:nvPr>
            <p:ph idx="1"/>
          </p:nvPr>
        </p:nvSpPr>
        <p:spPr>
          <a:xfrm>
            <a:off x="2010734" y="1483458"/>
            <a:ext cx="8018544" cy="808961"/>
          </a:xfrm>
          <a:solidFill>
            <a:schemeClr val="bg2">
              <a:lumMod val="75000"/>
            </a:schemeClr>
          </a:solidFill>
        </p:spPr>
        <p:txBody>
          <a:bodyPr>
            <a:normAutofit fontScale="92500"/>
          </a:bodyPr>
          <a:lstStyle/>
          <a:p>
            <a:pPr marL="0" indent="0" algn="ctr">
              <a:buNone/>
            </a:pPr>
            <a:r>
              <a:rPr lang="en-GB" sz="2100" dirty="0"/>
              <a:t>Please be aware of the revised collection procedures. These match the email and Microsoft form that you have received. </a:t>
            </a:r>
          </a:p>
          <a:p>
            <a:pPr marL="0" indent="0" algn="ctr">
              <a:buNone/>
            </a:pPr>
            <a:endParaRPr lang="en-GB" sz="2100" dirty="0"/>
          </a:p>
          <a:p>
            <a:pPr marL="0" indent="0" algn="ctr">
              <a:buNone/>
            </a:pPr>
            <a:endParaRPr lang="en-GB" sz="2100" dirty="0"/>
          </a:p>
        </p:txBody>
      </p:sp>
      <p:sp>
        <p:nvSpPr>
          <p:cNvPr id="4" name="TextBox 3"/>
          <p:cNvSpPr txBox="1"/>
          <p:nvPr/>
        </p:nvSpPr>
        <p:spPr>
          <a:xfrm>
            <a:off x="2327850" y="2292419"/>
            <a:ext cx="7384312" cy="3477875"/>
          </a:xfrm>
          <a:prstGeom prst="rect">
            <a:avLst/>
          </a:prstGeom>
          <a:solidFill>
            <a:schemeClr val="bg2">
              <a:lumMod val="60000"/>
              <a:lumOff val="40000"/>
            </a:schemeClr>
          </a:solidFill>
        </p:spPr>
        <p:txBody>
          <a:bodyPr wrap="square" rtlCol="0">
            <a:spAutoFit/>
          </a:bodyPr>
          <a:lstStyle/>
          <a:p>
            <a:pPr algn="ctr" defTabSz="685800"/>
            <a:r>
              <a:rPr lang="en-GB" sz="2000" b="1" dirty="0">
                <a:solidFill>
                  <a:prstClr val="white"/>
                </a:solidFill>
                <a:latin typeface="Century Gothic" panose="020B0502020202020204"/>
              </a:rPr>
              <a:t>YEAR 3: </a:t>
            </a:r>
          </a:p>
          <a:p>
            <a:pPr algn="ctr" defTabSz="685800"/>
            <a:r>
              <a:rPr lang="en-GB" sz="2000" dirty="0">
                <a:solidFill>
                  <a:prstClr val="white"/>
                </a:solidFill>
                <a:latin typeface="Century Gothic" panose="020B0502020202020204"/>
              </a:rPr>
              <a:t>ALL children to be collected by a named adult. No child will be allowed to walk and meet their adult.</a:t>
            </a:r>
          </a:p>
          <a:p>
            <a:pPr algn="ctr" defTabSz="685800"/>
            <a:endParaRPr lang="en-GB" sz="2000" dirty="0">
              <a:solidFill>
                <a:prstClr val="white"/>
              </a:solidFill>
              <a:latin typeface="Century Gothic" panose="020B0502020202020204"/>
            </a:endParaRPr>
          </a:p>
          <a:p>
            <a:pPr algn="ctr" defTabSz="685800"/>
            <a:r>
              <a:rPr lang="en-GB" sz="2000" b="1" dirty="0">
                <a:solidFill>
                  <a:prstClr val="white"/>
                </a:solidFill>
                <a:latin typeface="Century Gothic" panose="020B0502020202020204"/>
              </a:rPr>
              <a:t>YEAR 4: </a:t>
            </a:r>
          </a:p>
          <a:p>
            <a:pPr algn="ctr" defTabSz="685800"/>
            <a:r>
              <a:rPr lang="en-GB" sz="2000" dirty="0">
                <a:solidFill>
                  <a:prstClr val="white"/>
                </a:solidFill>
                <a:latin typeface="Century Gothic" panose="020B0502020202020204"/>
              </a:rPr>
              <a:t>Parental option for child to walk to designated meeting point </a:t>
            </a:r>
            <a:r>
              <a:rPr lang="en-GB" sz="2000" b="1" i="1" dirty="0">
                <a:solidFill>
                  <a:prstClr val="white"/>
                </a:solidFill>
                <a:latin typeface="Century Gothic" panose="020B0502020202020204"/>
              </a:rPr>
              <a:t>on site.</a:t>
            </a:r>
            <a:r>
              <a:rPr lang="en-GB" sz="2000" b="1" dirty="0">
                <a:solidFill>
                  <a:prstClr val="white"/>
                </a:solidFill>
                <a:latin typeface="Century Gothic" panose="020B0502020202020204"/>
              </a:rPr>
              <a:t> </a:t>
            </a:r>
            <a:r>
              <a:rPr lang="en-GB" sz="2000" dirty="0">
                <a:solidFill>
                  <a:prstClr val="white"/>
                </a:solidFill>
                <a:latin typeface="Century Gothic" panose="020B0502020202020204"/>
              </a:rPr>
              <a:t>Children cannot walk home alone. Parental option for an older sibling to walk home with child.</a:t>
            </a:r>
          </a:p>
          <a:p>
            <a:pPr algn="ctr" defTabSz="685800"/>
            <a:endParaRPr lang="en-GB" sz="2000" dirty="0">
              <a:solidFill>
                <a:prstClr val="white"/>
              </a:solidFill>
              <a:latin typeface="Century Gothic" panose="020B0502020202020204"/>
            </a:endParaRPr>
          </a:p>
          <a:p>
            <a:pPr algn="ctr" defTabSz="685800"/>
            <a:r>
              <a:rPr lang="en-GB" sz="2000" b="1" dirty="0">
                <a:solidFill>
                  <a:prstClr val="white"/>
                </a:solidFill>
                <a:latin typeface="Century Gothic" panose="020B0502020202020204"/>
              </a:rPr>
              <a:t>YEARS 5 and 6:</a:t>
            </a:r>
          </a:p>
          <a:p>
            <a:pPr algn="ctr" defTabSz="685800"/>
            <a:r>
              <a:rPr lang="en-GB" sz="2000" dirty="0">
                <a:solidFill>
                  <a:prstClr val="white"/>
                </a:solidFill>
                <a:latin typeface="Century Gothic" panose="020B0502020202020204"/>
              </a:rPr>
              <a:t>Parental option for children to walk home alone. </a:t>
            </a:r>
          </a:p>
        </p:txBody>
      </p:sp>
      <p:sp>
        <p:nvSpPr>
          <p:cNvPr id="5" name="Content Placeholder 2"/>
          <p:cNvSpPr txBox="1">
            <a:spLocks/>
          </p:cNvSpPr>
          <p:nvPr/>
        </p:nvSpPr>
        <p:spPr>
          <a:xfrm>
            <a:off x="2086728" y="5759492"/>
            <a:ext cx="8018544" cy="808961"/>
          </a:xfrm>
          <a:prstGeom prst="rect">
            <a:avLst/>
          </a:prstGeom>
          <a:solidFill>
            <a:schemeClr val="bg2">
              <a:lumMod val="75000"/>
            </a:schemeClr>
          </a:solidFill>
        </p:spPr>
        <p:txBody>
          <a:bodyPr vert="horz" lIns="68580" tIns="34290" rIns="68580" bIns="34290" rtlCol="0">
            <a:normAutofit fontScale="925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ctr" defTabSz="342900">
              <a:spcBef>
                <a:spcPts val="750"/>
              </a:spcBef>
              <a:buClr>
                <a:srgbClr val="ACD433"/>
              </a:buClr>
              <a:buNone/>
            </a:pPr>
            <a:r>
              <a:rPr lang="en-GB" sz="2100" dirty="0">
                <a:solidFill>
                  <a:prstClr val="white"/>
                </a:solidFill>
                <a:latin typeface="Century Gothic" panose="020B0502020202020204"/>
              </a:rPr>
              <a:t>Please ensure that </a:t>
            </a:r>
            <a:r>
              <a:rPr lang="en-GB" sz="2100" b="1" dirty="0">
                <a:solidFill>
                  <a:prstClr val="white"/>
                </a:solidFill>
                <a:latin typeface="Century Gothic" panose="020B0502020202020204"/>
              </a:rPr>
              <a:t>any</a:t>
            </a:r>
            <a:r>
              <a:rPr lang="en-GB" sz="2100" dirty="0">
                <a:solidFill>
                  <a:prstClr val="white"/>
                </a:solidFill>
                <a:latin typeface="Century Gothic" panose="020B0502020202020204"/>
              </a:rPr>
              <a:t> changes to the submitted form are shared with the school office so that permissions can be updated.</a:t>
            </a:r>
          </a:p>
          <a:p>
            <a:pPr marL="0" indent="0" algn="ctr" defTabSz="342900">
              <a:spcBef>
                <a:spcPts val="750"/>
              </a:spcBef>
              <a:buClr>
                <a:srgbClr val="ACD433"/>
              </a:buClr>
              <a:buNone/>
            </a:pPr>
            <a:endParaRPr lang="en-GB" sz="2100" dirty="0">
              <a:solidFill>
                <a:prstClr val="white"/>
              </a:solidFill>
              <a:latin typeface="Century Gothic" panose="020B0502020202020204"/>
            </a:endParaRPr>
          </a:p>
          <a:p>
            <a:pPr marL="0" indent="0" algn="ctr" defTabSz="342900">
              <a:spcBef>
                <a:spcPts val="750"/>
              </a:spcBef>
              <a:buClr>
                <a:srgbClr val="ACD433"/>
              </a:buClr>
              <a:buNone/>
            </a:pPr>
            <a:endParaRPr lang="en-GB" sz="2100" dirty="0">
              <a:solidFill>
                <a:prstClr val="white"/>
              </a:solidFill>
              <a:latin typeface="Century Gothic" panose="020B0502020202020204"/>
            </a:endParaRPr>
          </a:p>
        </p:txBody>
      </p:sp>
    </p:spTree>
    <p:extLst>
      <p:ext uri="{BB962C8B-B14F-4D97-AF65-F5344CB8AC3E}">
        <p14:creationId xmlns:p14="http://schemas.microsoft.com/office/powerpoint/2010/main" val="2794896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3522" y="2204864"/>
            <a:ext cx="8604956" cy="1944216"/>
          </a:xfrm>
        </p:spPr>
        <p:txBody>
          <a:bodyPr>
            <a:normAutofit lnSpcReduction="10000"/>
          </a:bodyPr>
          <a:lstStyle/>
          <a:p>
            <a:pPr marL="0" indent="0" algn="just">
              <a:buNone/>
            </a:pPr>
            <a:r>
              <a:rPr lang="en-GB" sz="2400" dirty="0">
                <a:latin typeface="Optima" pitchFamily="2" charset="0"/>
              </a:rPr>
              <a:t>As a reminder, we are a smartphone and smart-device free school.</a:t>
            </a:r>
          </a:p>
          <a:p>
            <a:pPr marL="0" indent="0" algn="just">
              <a:buNone/>
            </a:pPr>
            <a:endParaRPr lang="en-GB" sz="1000" dirty="0">
              <a:latin typeface="Optima" pitchFamily="2" charset="0"/>
            </a:endParaRPr>
          </a:p>
          <a:p>
            <a:pPr marL="0" indent="0" algn="just">
              <a:buNone/>
            </a:pPr>
            <a:r>
              <a:rPr lang="en-GB" sz="2400" dirty="0">
                <a:latin typeface="Optima" pitchFamily="2" charset="0"/>
              </a:rPr>
              <a:t>Help us work together so that all adults are modelling smartphone free behaviour whilst on school site.</a:t>
            </a:r>
            <a:endParaRPr lang="en-GB" sz="1050" dirty="0">
              <a:latin typeface="Optima" pitchFamily="2" charset="0"/>
            </a:endParaRPr>
          </a:p>
          <a:p>
            <a:pPr marL="0" indent="0" algn="just">
              <a:buNone/>
            </a:pPr>
            <a:endParaRPr lang="en-GB" sz="2400" dirty="0"/>
          </a:p>
          <a:p>
            <a:pPr marL="0" indent="0">
              <a:buNone/>
            </a:pPr>
            <a:endParaRPr lang="en-GB" dirty="0"/>
          </a:p>
        </p:txBody>
      </p:sp>
      <p:sp>
        <p:nvSpPr>
          <p:cNvPr id="6" name="TextBox 5"/>
          <p:cNvSpPr txBox="1"/>
          <p:nvPr/>
        </p:nvSpPr>
        <p:spPr>
          <a:xfrm>
            <a:off x="1793521" y="260648"/>
            <a:ext cx="8934729" cy="1754326"/>
          </a:xfrm>
          <a:prstGeom prst="rect">
            <a:avLst/>
          </a:prstGeom>
          <a:noFill/>
        </p:spPr>
        <p:txBody>
          <a:bodyPr wrap="square" rtlCol="0">
            <a:spAutoFit/>
          </a:bodyPr>
          <a:lstStyle/>
          <a:p>
            <a:r>
              <a:rPr lang="en-GB" sz="5400" u="sng" dirty="0">
                <a:effectLst>
                  <a:outerShdw blurRad="38100" dist="38100" dir="2700000" algn="tl">
                    <a:srgbClr val="000000">
                      <a:alpha val="43137"/>
                    </a:srgbClr>
                  </a:outerShdw>
                </a:effectLst>
                <a:latin typeface="Optima" pitchFamily="2" charset="0"/>
              </a:rPr>
              <a:t>Smartphone and Smart-Device Free School</a:t>
            </a:r>
          </a:p>
        </p:txBody>
      </p:sp>
      <p:pic>
        <p:nvPicPr>
          <p:cNvPr id="2" name="Picture 1">
            <a:extLst>
              <a:ext uri="{FF2B5EF4-FFF2-40B4-BE49-F238E27FC236}">
                <a16:creationId xmlns:a16="http://schemas.microsoft.com/office/drawing/2014/main" id="{C2F9E72E-0896-46E6-8C6C-56A32723431F}"/>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9451" b="89634" l="6875" r="93542">
                        <a14:foregroundMark x1="7083" y1="46037" x2="16250" y2="53354"/>
                        <a14:foregroundMark x1="83750" y1="55793" x2="83750" y2="55793"/>
                        <a14:foregroundMark x1="93542" y1="55793" x2="93542" y2="55793"/>
                        <a14:foregroundMark x1="29792" y1="45732" x2="29792" y2="45732"/>
                        <a14:foregroundMark x1="41042" y1="46341" x2="41042" y2="46341"/>
                        <a14:foregroundMark x1="44583" y1="45732" x2="44583" y2="45732"/>
                        <a14:foregroundMark x1="52708" y1="44817" x2="52708" y2="44817"/>
                        <a14:foregroundMark x1="57708" y1="45732" x2="57708" y2="45732"/>
                        <a14:foregroundMark x1="61250" y1="45732" x2="61250" y2="45732"/>
                        <a14:foregroundMark x1="67083" y1="44817" x2="67083" y2="44817"/>
                        <a14:foregroundMark x1="72917" y1="42378" x2="72917" y2="42378"/>
                        <a14:foregroundMark x1="79375" y1="43902" x2="79375" y2="43902"/>
                        <a14:foregroundMark x1="79167" y1="52439" x2="79167" y2="52439"/>
                        <a14:foregroundMark x1="73333" y1="54878" x2="73333" y2="54878"/>
                        <a14:foregroundMark x1="70417" y1="55183" x2="70417" y2="55183"/>
                        <a14:foregroundMark x1="62083" y1="55183" x2="62083" y2="55183"/>
                        <a14:foregroundMark x1="50000" y1="52439" x2="50000" y2="52439"/>
                        <a14:foregroundMark x1="40833" y1="53659" x2="40833" y2="53659"/>
                        <a14:foregroundMark x1="33542" y1="53659" x2="33542" y2="53659"/>
                        <a14:foregroundMark x1="32708" y1="44817" x2="32708" y2="44817"/>
                        <a14:backgroundMark x1="30000" y1="49695" x2="30000" y2="49695"/>
                        <a14:backgroundMark x1="53333" y1="48476" x2="53333" y2="48476"/>
                        <a14:backgroundMark x1="58125" y1="49390" x2="58125" y2="49390"/>
                        <a14:backgroundMark x1="64583" y1="53354" x2="64583" y2="53354"/>
                        <a14:backgroundMark x1="34792" y1="50305" x2="34792" y2="50305"/>
                        <a14:backgroundMark x1="88542" y1="57622" x2="88542" y2="57622"/>
                      </a14:backgroundRemoval>
                    </a14:imgEffect>
                  </a14:imgLayer>
                </a14:imgProps>
              </a:ext>
            </a:extLst>
          </a:blip>
          <a:srcRect l="2387" t="33160" r="2085" b="31892"/>
          <a:stretch/>
        </p:blipFill>
        <p:spPr>
          <a:xfrm>
            <a:off x="1991544" y="4338970"/>
            <a:ext cx="8208912" cy="2052228"/>
          </a:xfrm>
          <a:prstGeom prst="rect">
            <a:avLst/>
          </a:prstGeom>
        </p:spPr>
      </p:pic>
    </p:spTree>
    <p:extLst>
      <p:ext uri="{BB962C8B-B14F-4D97-AF65-F5344CB8AC3E}">
        <p14:creationId xmlns:p14="http://schemas.microsoft.com/office/powerpoint/2010/main" val="35840513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3" y="365125"/>
            <a:ext cx="10515600" cy="3880304"/>
          </a:xfrm>
        </p:spPr>
        <p:txBody>
          <a:bodyPr>
            <a:normAutofit/>
          </a:bodyPr>
          <a:lstStyle/>
          <a:p>
            <a:r>
              <a:rPr lang="en-GB" u="sng" dirty="0">
                <a:solidFill>
                  <a:schemeClr val="tx1"/>
                </a:solidFill>
              </a:rPr>
              <a:t>Internet Safety</a:t>
            </a:r>
            <a:r>
              <a:rPr lang="en-GB" dirty="0">
                <a:latin typeface="Calibri" panose="020F0502020204030204" pitchFamily="34" charset="0"/>
                <a:cs typeface="Calibri" panose="020F0502020204030204" pitchFamily="34" charset="0"/>
              </a:rPr>
              <a:t/>
            </a:r>
            <a:br>
              <a:rPr lang="en-GB" dirty="0">
                <a:latin typeface="Calibri" panose="020F0502020204030204" pitchFamily="34" charset="0"/>
                <a:cs typeface="Calibri" panose="020F0502020204030204" pitchFamily="34" charset="0"/>
              </a:rPr>
            </a:br>
            <a:r>
              <a:rPr lang="en-GB" dirty="0"/>
              <a:t/>
            </a:r>
            <a:br>
              <a:rPr lang="en-GB" dirty="0"/>
            </a:br>
            <a:endParaRPr lang="en-GB" dirty="0"/>
          </a:p>
        </p:txBody>
      </p:sp>
      <p:sp>
        <p:nvSpPr>
          <p:cNvPr id="3" name="TextBox 2">
            <a:extLst>
              <a:ext uri="{FF2B5EF4-FFF2-40B4-BE49-F238E27FC236}">
                <a16:creationId xmlns:a16="http://schemas.microsoft.com/office/drawing/2014/main" id="{F197D4AD-759C-4F5E-8E88-2766D09A860C}"/>
              </a:ext>
            </a:extLst>
          </p:cNvPr>
          <p:cNvSpPr txBox="1"/>
          <p:nvPr/>
        </p:nvSpPr>
        <p:spPr>
          <a:xfrm>
            <a:off x="638629" y="1494971"/>
            <a:ext cx="9492343" cy="3477875"/>
          </a:xfrm>
          <a:prstGeom prst="rect">
            <a:avLst/>
          </a:prstGeom>
          <a:noFill/>
        </p:spPr>
        <p:txBody>
          <a:bodyPr wrap="square" rtlCol="0">
            <a:spAutoFit/>
          </a:bodyPr>
          <a:lstStyle/>
          <a:p>
            <a:r>
              <a:rPr lang="en-GB" sz="2000" dirty="0">
                <a:latin typeface="Optima" pitchFamily="2" charset="0"/>
              </a:rPr>
              <a:t>Throughout the year, we will discuss internet safety regularly in school but it is important the conversation is continued at home too. </a:t>
            </a:r>
          </a:p>
          <a:p>
            <a:r>
              <a:rPr lang="en-GB" sz="2000" dirty="0">
                <a:latin typeface="Optima" pitchFamily="2" charset="0"/>
              </a:rPr>
              <a:t/>
            </a:r>
            <a:br>
              <a:rPr lang="en-GB" sz="2000" dirty="0">
                <a:latin typeface="Optima" pitchFamily="2" charset="0"/>
              </a:rPr>
            </a:br>
            <a:r>
              <a:rPr lang="en-GB" sz="2000" dirty="0">
                <a:latin typeface="Optima" pitchFamily="2" charset="0"/>
              </a:rPr>
              <a:t>Please be aware of the following age restrictions when using social media:</a:t>
            </a:r>
            <a:br>
              <a:rPr lang="en-GB" sz="2000" dirty="0">
                <a:latin typeface="Optima" pitchFamily="2" charset="0"/>
              </a:rPr>
            </a:br>
            <a:r>
              <a:rPr lang="en-GB" sz="2000" dirty="0">
                <a:latin typeface="Optima" pitchFamily="2" charset="0"/>
              </a:rPr>
              <a:t> </a:t>
            </a:r>
            <a:r>
              <a:rPr lang="en-GB" sz="2000" dirty="0">
                <a:latin typeface="Optima" pitchFamily="2" charset="0"/>
                <a:cs typeface="Calibri" panose="020F0502020204030204" pitchFamily="34" charset="0"/>
              </a:rPr>
              <a:t/>
            </a:r>
            <a:br>
              <a:rPr lang="en-GB" sz="2000" dirty="0">
                <a:latin typeface="Optima" pitchFamily="2" charset="0"/>
                <a:cs typeface="Calibri" panose="020F0502020204030204" pitchFamily="34" charset="0"/>
              </a:rPr>
            </a:br>
            <a:r>
              <a:rPr lang="en-GB" sz="2000" dirty="0">
                <a:latin typeface="Optima" pitchFamily="2" charset="0"/>
                <a:cs typeface="Calibri" panose="020F0502020204030204" pitchFamily="34" charset="0"/>
              </a:rPr>
              <a:t>Facebook –  13</a:t>
            </a:r>
            <a:br>
              <a:rPr lang="en-GB" sz="2000" dirty="0">
                <a:latin typeface="Optima" pitchFamily="2" charset="0"/>
                <a:cs typeface="Calibri" panose="020F0502020204030204" pitchFamily="34" charset="0"/>
              </a:rPr>
            </a:br>
            <a:r>
              <a:rPr lang="en-GB" sz="2000" dirty="0">
                <a:latin typeface="Optima" pitchFamily="2" charset="0"/>
                <a:cs typeface="Calibri" panose="020F0502020204030204" pitchFamily="34" charset="0"/>
              </a:rPr>
              <a:t>Instagram –  13</a:t>
            </a:r>
            <a:br>
              <a:rPr lang="en-GB" sz="2000" dirty="0">
                <a:latin typeface="Optima" pitchFamily="2" charset="0"/>
                <a:cs typeface="Calibri" panose="020F0502020204030204" pitchFamily="34" charset="0"/>
              </a:rPr>
            </a:br>
            <a:r>
              <a:rPr lang="en-GB" sz="2000" dirty="0">
                <a:latin typeface="Optima" pitchFamily="2" charset="0"/>
                <a:cs typeface="Calibri" panose="020F0502020204030204" pitchFamily="34" charset="0"/>
              </a:rPr>
              <a:t>Snapchat –    13</a:t>
            </a:r>
            <a:br>
              <a:rPr lang="en-GB" sz="2000" dirty="0">
                <a:latin typeface="Optima" pitchFamily="2" charset="0"/>
                <a:cs typeface="Calibri" panose="020F0502020204030204" pitchFamily="34" charset="0"/>
              </a:rPr>
            </a:br>
            <a:r>
              <a:rPr lang="en-GB" sz="2000" dirty="0">
                <a:latin typeface="Optima" pitchFamily="2" charset="0"/>
                <a:cs typeface="Calibri" panose="020F0502020204030204" pitchFamily="34" charset="0"/>
              </a:rPr>
              <a:t>You Tube -  13</a:t>
            </a:r>
            <a:br>
              <a:rPr lang="en-GB" sz="2000" dirty="0">
                <a:latin typeface="Optima" pitchFamily="2" charset="0"/>
                <a:cs typeface="Calibri" panose="020F0502020204030204" pitchFamily="34" charset="0"/>
              </a:rPr>
            </a:br>
            <a:r>
              <a:rPr lang="en-GB" sz="2000" dirty="0" err="1">
                <a:latin typeface="Optima" pitchFamily="2" charset="0"/>
                <a:cs typeface="Calibri" panose="020F0502020204030204" pitchFamily="34" charset="0"/>
              </a:rPr>
              <a:t>Tik</a:t>
            </a:r>
            <a:r>
              <a:rPr lang="en-GB" sz="2000" dirty="0">
                <a:latin typeface="Optima" pitchFamily="2" charset="0"/>
                <a:cs typeface="Calibri" panose="020F0502020204030204" pitchFamily="34" charset="0"/>
              </a:rPr>
              <a:t> Tok -  13</a:t>
            </a:r>
          </a:p>
          <a:p>
            <a:r>
              <a:rPr lang="en-GB" sz="2000" b="1" dirty="0">
                <a:latin typeface="Optima" pitchFamily="2" charset="0"/>
                <a:cs typeface="Calibri" panose="020F0502020204030204" pitchFamily="34" charset="0"/>
              </a:rPr>
              <a:t>WhatsApp -   16</a:t>
            </a:r>
            <a:endParaRPr lang="en-GB" sz="2000" dirty="0">
              <a:latin typeface="Optima" pitchFamily="2" charset="0"/>
            </a:endParaRPr>
          </a:p>
        </p:txBody>
      </p:sp>
      <p:sp>
        <p:nvSpPr>
          <p:cNvPr id="4" name="Rectangle 3">
            <a:extLst>
              <a:ext uri="{FF2B5EF4-FFF2-40B4-BE49-F238E27FC236}">
                <a16:creationId xmlns:a16="http://schemas.microsoft.com/office/drawing/2014/main" id="{D3E1F4FA-3BB6-4FFD-948F-11FBA92B930D}"/>
              </a:ext>
            </a:extLst>
          </p:cNvPr>
          <p:cNvSpPr/>
          <p:nvPr/>
        </p:nvSpPr>
        <p:spPr>
          <a:xfrm>
            <a:off x="4149966" y="3233908"/>
            <a:ext cx="7098611" cy="1815882"/>
          </a:xfrm>
          <a:prstGeom prst="rect">
            <a:avLst/>
          </a:prstGeom>
          <a:solidFill>
            <a:schemeClr val="tx1"/>
          </a:solidFill>
        </p:spPr>
        <p:txBody>
          <a:bodyPr wrap="square">
            <a:spAutoFit/>
          </a:bodyPr>
          <a:lstStyle/>
          <a:p>
            <a:r>
              <a:rPr lang="en-GB" sz="2800" b="1" dirty="0">
                <a:solidFill>
                  <a:srgbClr val="C00000"/>
                </a:solidFill>
                <a:latin typeface="Optima" pitchFamily="2" charset="0"/>
                <a:cs typeface="Calibri" panose="020F0502020204030204" pitchFamily="34" charset="0"/>
              </a:rPr>
              <a:t>If your child uses these platforms, you as a parent are responsible for any content posted or downloaded as they are using them against the terms of the sites.</a:t>
            </a:r>
            <a:endParaRPr lang="en-GB" sz="2800" b="1" dirty="0">
              <a:solidFill>
                <a:srgbClr val="C00000"/>
              </a:solidFill>
              <a:latin typeface="Optima" pitchFamily="2" charset="0"/>
            </a:endParaRPr>
          </a:p>
        </p:txBody>
      </p:sp>
    </p:spTree>
    <p:extLst>
      <p:ext uri="{BB962C8B-B14F-4D97-AF65-F5344CB8AC3E}">
        <p14:creationId xmlns:p14="http://schemas.microsoft.com/office/powerpoint/2010/main" val="1765108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9087" y="296446"/>
            <a:ext cx="10515600" cy="3880304"/>
          </a:xfrm>
        </p:spPr>
        <p:txBody>
          <a:bodyPr>
            <a:normAutofit/>
          </a:bodyPr>
          <a:lstStyle/>
          <a:p>
            <a:r>
              <a:rPr lang="en-GB" u="sng" dirty="0">
                <a:solidFill>
                  <a:schemeClr val="tx1"/>
                </a:solidFill>
                <a:latin typeface="Optima" pitchFamily="2" charset="0"/>
              </a:rPr>
              <a:t>Trips</a:t>
            </a:r>
            <a:r>
              <a:rPr lang="en-GB" dirty="0">
                <a:latin typeface="Optima" pitchFamily="2" charset="0"/>
                <a:cs typeface="Calibri" panose="020F0502020204030204" pitchFamily="34" charset="0"/>
              </a:rPr>
              <a:t/>
            </a:r>
            <a:br>
              <a:rPr lang="en-GB" dirty="0">
                <a:latin typeface="Optima" pitchFamily="2" charset="0"/>
                <a:cs typeface="Calibri" panose="020F0502020204030204" pitchFamily="34" charset="0"/>
              </a:rPr>
            </a:br>
            <a:r>
              <a:rPr lang="en-GB" dirty="0">
                <a:latin typeface="Optima" pitchFamily="2" charset="0"/>
              </a:rPr>
              <a:t/>
            </a:r>
            <a:br>
              <a:rPr lang="en-GB" dirty="0">
                <a:latin typeface="Optima" pitchFamily="2" charset="0"/>
              </a:rPr>
            </a:br>
            <a:endParaRPr lang="en-GB" dirty="0">
              <a:latin typeface="Optima" pitchFamily="2" charset="0"/>
            </a:endParaRPr>
          </a:p>
        </p:txBody>
      </p:sp>
      <p:sp>
        <p:nvSpPr>
          <p:cNvPr id="5" name="Rectangle 4"/>
          <p:cNvSpPr/>
          <p:nvPr/>
        </p:nvSpPr>
        <p:spPr>
          <a:xfrm>
            <a:off x="529087" y="1220032"/>
            <a:ext cx="10137744" cy="5262979"/>
          </a:xfrm>
          <a:prstGeom prst="rect">
            <a:avLst/>
          </a:prstGeom>
        </p:spPr>
        <p:txBody>
          <a:bodyPr wrap="square">
            <a:spAutoFit/>
          </a:bodyPr>
          <a:lstStyle/>
          <a:p>
            <a:r>
              <a:rPr lang="en-GB" sz="2400" b="1" u="sng" dirty="0">
                <a:latin typeface="Optima" pitchFamily="2" charset="0"/>
              </a:rPr>
              <a:t>Our proposed enrichment activities:</a:t>
            </a:r>
          </a:p>
          <a:p>
            <a:endParaRPr lang="en-GB" sz="2400" b="1" u="sng" dirty="0">
              <a:latin typeface="Optima" pitchFamily="2" charset="0"/>
            </a:endParaRPr>
          </a:p>
          <a:p>
            <a:r>
              <a:rPr lang="en-GB" sz="2400" dirty="0">
                <a:latin typeface="Optima" pitchFamily="2" charset="0"/>
              </a:rPr>
              <a:t>INTECH Winchester science centre – </a:t>
            </a:r>
            <a:r>
              <a:rPr lang="en-GB" sz="2400" b="1" dirty="0">
                <a:latin typeface="Optima" pitchFamily="2" charset="0"/>
              </a:rPr>
              <a:t>Friday 6</a:t>
            </a:r>
            <a:r>
              <a:rPr lang="en-GB" sz="2400" b="1" baseline="30000" dirty="0">
                <a:latin typeface="Optima" pitchFamily="2" charset="0"/>
              </a:rPr>
              <a:t>th</a:t>
            </a:r>
            <a:r>
              <a:rPr lang="en-GB" sz="2400" b="1" dirty="0">
                <a:latin typeface="Optima" pitchFamily="2" charset="0"/>
              </a:rPr>
              <a:t> November 2026</a:t>
            </a:r>
          </a:p>
          <a:p>
            <a:endParaRPr lang="en-GB" sz="2400" dirty="0">
              <a:latin typeface="Optima" pitchFamily="2" charset="0"/>
            </a:endParaRPr>
          </a:p>
          <a:p>
            <a:r>
              <a:rPr lang="en-GB" sz="2400" dirty="0">
                <a:latin typeface="Optima" pitchFamily="2" charset="0"/>
              </a:rPr>
              <a:t>Romsey Abbey Christmas Concert –  </a:t>
            </a:r>
            <a:r>
              <a:rPr lang="en-GB" sz="2400" b="1" dirty="0">
                <a:latin typeface="Optima" pitchFamily="2" charset="0"/>
              </a:rPr>
              <a:t>Thursday 10</a:t>
            </a:r>
            <a:r>
              <a:rPr lang="en-GB" sz="2400" b="1" baseline="30000" dirty="0">
                <a:latin typeface="Optima" pitchFamily="2" charset="0"/>
              </a:rPr>
              <a:t>th</a:t>
            </a:r>
            <a:r>
              <a:rPr lang="en-GB" sz="2400" b="1" dirty="0">
                <a:latin typeface="Optima" pitchFamily="2" charset="0"/>
              </a:rPr>
              <a:t> December 2026</a:t>
            </a:r>
          </a:p>
          <a:p>
            <a:r>
              <a:rPr lang="en-GB" sz="2400" dirty="0">
                <a:latin typeface="Optima" pitchFamily="2" charset="0"/>
              </a:rPr>
              <a:t> </a:t>
            </a:r>
          </a:p>
          <a:p>
            <a:r>
              <a:rPr lang="en-GB" sz="2400" dirty="0" err="1">
                <a:latin typeface="Optima" pitchFamily="2" charset="0"/>
              </a:rPr>
              <a:t>Fairthorne</a:t>
            </a:r>
            <a:r>
              <a:rPr lang="en-GB" sz="2400" dirty="0">
                <a:latin typeface="Optima" pitchFamily="2" charset="0"/>
              </a:rPr>
              <a:t> Manor 1 night residential -</a:t>
            </a:r>
            <a:r>
              <a:rPr lang="en-GB" sz="2400" b="1" dirty="0">
                <a:latin typeface="Optima" pitchFamily="2" charset="0"/>
              </a:rPr>
              <a:t>11</a:t>
            </a:r>
            <a:r>
              <a:rPr lang="en-GB" sz="2400" b="1" baseline="30000" dirty="0">
                <a:latin typeface="Optima" pitchFamily="2" charset="0"/>
              </a:rPr>
              <a:t>th</a:t>
            </a:r>
            <a:r>
              <a:rPr lang="en-GB" sz="2400" b="1" dirty="0">
                <a:latin typeface="Optima" pitchFamily="2" charset="0"/>
              </a:rPr>
              <a:t> – 12</a:t>
            </a:r>
            <a:r>
              <a:rPr lang="en-GB" sz="2400" b="1" baseline="30000" dirty="0">
                <a:latin typeface="Optima" pitchFamily="2" charset="0"/>
              </a:rPr>
              <a:t>th</a:t>
            </a:r>
            <a:r>
              <a:rPr lang="en-GB" sz="2400" b="1" dirty="0">
                <a:latin typeface="Optima" pitchFamily="2" charset="0"/>
              </a:rPr>
              <a:t>  March 2027</a:t>
            </a:r>
          </a:p>
          <a:p>
            <a:endParaRPr lang="en-GB" sz="2400" dirty="0">
              <a:latin typeface="Optima" pitchFamily="2" charset="0"/>
            </a:endParaRPr>
          </a:p>
          <a:p>
            <a:r>
              <a:rPr lang="en-GB" sz="2400" dirty="0">
                <a:latin typeface="Optima" pitchFamily="2" charset="0"/>
              </a:rPr>
              <a:t>London trip (Houses of Parliament) – </a:t>
            </a:r>
            <a:r>
              <a:rPr lang="en-GB" sz="2400" b="1" dirty="0">
                <a:latin typeface="Optima" pitchFamily="2" charset="0"/>
              </a:rPr>
              <a:t>TBC</a:t>
            </a:r>
            <a:r>
              <a:rPr lang="en-GB" sz="2400" dirty="0">
                <a:latin typeface="Optima" pitchFamily="2" charset="0"/>
              </a:rPr>
              <a:t> </a:t>
            </a:r>
          </a:p>
          <a:p>
            <a:endParaRPr lang="en-GB" sz="2400" dirty="0">
              <a:latin typeface="Optima" pitchFamily="2" charset="0"/>
            </a:endParaRPr>
          </a:p>
          <a:p>
            <a:r>
              <a:rPr lang="en-GB" sz="2400" b="1" u="sng" dirty="0">
                <a:latin typeface="Optima" pitchFamily="2" charset="0"/>
              </a:rPr>
              <a:t>Class Assemblies</a:t>
            </a:r>
          </a:p>
          <a:p>
            <a:r>
              <a:rPr lang="en-GB" sz="2400" dirty="0">
                <a:latin typeface="Optima" pitchFamily="2" charset="0"/>
              </a:rPr>
              <a:t>Tamarins – </a:t>
            </a:r>
            <a:r>
              <a:rPr lang="en-GB" sz="2400" b="1" dirty="0">
                <a:latin typeface="Optima" pitchFamily="2" charset="0"/>
              </a:rPr>
              <a:t>10</a:t>
            </a:r>
            <a:r>
              <a:rPr lang="en-GB" sz="2400" b="1" baseline="30000" dirty="0">
                <a:latin typeface="Optima" pitchFamily="2" charset="0"/>
              </a:rPr>
              <a:t>th</a:t>
            </a:r>
            <a:r>
              <a:rPr lang="en-GB" sz="2400" b="1" dirty="0">
                <a:latin typeface="Optima" pitchFamily="2" charset="0"/>
              </a:rPr>
              <a:t> June 2027</a:t>
            </a:r>
          </a:p>
          <a:p>
            <a:pPr>
              <a:lnSpc>
                <a:spcPct val="100000"/>
              </a:lnSpc>
            </a:pPr>
            <a:r>
              <a:rPr lang="en-GB" sz="2400" dirty="0">
                <a:latin typeface="Optima" pitchFamily="2" charset="0"/>
              </a:rPr>
              <a:t>Orangutans – </a:t>
            </a:r>
            <a:r>
              <a:rPr lang="en-GB" sz="2400" b="1" dirty="0">
                <a:latin typeface="Optima" pitchFamily="2" charset="0"/>
              </a:rPr>
              <a:t>3</a:t>
            </a:r>
            <a:r>
              <a:rPr lang="en-GB" sz="2400" b="1" baseline="30000" dirty="0">
                <a:latin typeface="Optima" pitchFamily="2" charset="0"/>
              </a:rPr>
              <a:t>rd</a:t>
            </a:r>
            <a:r>
              <a:rPr lang="en-GB" sz="2400" b="1" dirty="0">
                <a:latin typeface="Optima" pitchFamily="2" charset="0"/>
              </a:rPr>
              <a:t> December 2026 </a:t>
            </a:r>
          </a:p>
          <a:p>
            <a:pPr>
              <a:lnSpc>
                <a:spcPct val="100000"/>
              </a:lnSpc>
            </a:pPr>
            <a:r>
              <a:rPr lang="en-GB" sz="2400" dirty="0">
                <a:latin typeface="Optima" pitchFamily="2" charset="0"/>
              </a:rPr>
              <a:t>Capuchins – </a:t>
            </a:r>
            <a:r>
              <a:rPr lang="en-GB" sz="2400" b="1" dirty="0">
                <a:latin typeface="Optima" pitchFamily="2" charset="0"/>
              </a:rPr>
              <a:t>25</a:t>
            </a:r>
            <a:r>
              <a:rPr lang="en-GB" sz="2400" b="1" baseline="30000" dirty="0">
                <a:latin typeface="Optima" pitchFamily="2" charset="0"/>
              </a:rPr>
              <a:t>th</a:t>
            </a:r>
            <a:r>
              <a:rPr lang="en-GB" sz="2400" b="1" dirty="0">
                <a:latin typeface="Optima" pitchFamily="2" charset="0"/>
              </a:rPr>
              <a:t> February 2027</a:t>
            </a:r>
          </a:p>
        </p:txBody>
      </p:sp>
    </p:spTree>
    <p:extLst>
      <p:ext uri="{BB962C8B-B14F-4D97-AF65-F5344CB8AC3E}">
        <p14:creationId xmlns:p14="http://schemas.microsoft.com/office/powerpoint/2010/main" val="3257048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chemeClr val="tx1"/>
                </a:solidFill>
                <a:latin typeface="Optima" pitchFamily="2" charset="0"/>
              </a:rPr>
              <a:t>Communication</a:t>
            </a:r>
          </a:p>
        </p:txBody>
      </p:sp>
      <p:sp>
        <p:nvSpPr>
          <p:cNvPr id="3" name="Content Placeholder 2"/>
          <p:cNvSpPr>
            <a:spLocks noGrp="1"/>
          </p:cNvSpPr>
          <p:nvPr>
            <p:ph idx="1"/>
          </p:nvPr>
        </p:nvSpPr>
        <p:spPr>
          <a:xfrm>
            <a:off x="677333" y="1638074"/>
            <a:ext cx="10036159" cy="4790022"/>
          </a:xfrm>
        </p:spPr>
        <p:txBody>
          <a:bodyPr>
            <a:normAutofit/>
          </a:bodyPr>
          <a:lstStyle/>
          <a:p>
            <a:pPr>
              <a:buClr>
                <a:schemeClr val="bg2">
                  <a:lumMod val="60000"/>
                  <a:lumOff val="40000"/>
                </a:schemeClr>
              </a:buClr>
              <a:buFont typeface="Wingdings" panose="05000000000000000000" pitchFamily="2" charset="2"/>
              <a:buChar char="Ø"/>
            </a:pPr>
            <a:r>
              <a:rPr lang="en-GB" sz="2400" dirty="0">
                <a:solidFill>
                  <a:schemeClr val="tx1"/>
                </a:solidFill>
                <a:latin typeface="Optima" pitchFamily="2" charset="0"/>
              </a:rPr>
              <a:t>If you need to contact your child’s teacher, please send an email via the school office and we will get back to you as soon as we can.</a:t>
            </a:r>
            <a:endParaRPr lang="en-GB" sz="2400" dirty="0">
              <a:latin typeface="Optima" pitchFamily="2" charset="0"/>
            </a:endParaRPr>
          </a:p>
          <a:p>
            <a:pPr>
              <a:buClr>
                <a:schemeClr val="bg2">
                  <a:lumMod val="60000"/>
                  <a:lumOff val="40000"/>
                </a:schemeClr>
              </a:buClr>
              <a:buFont typeface="Wingdings" panose="05000000000000000000" pitchFamily="2" charset="2"/>
              <a:buChar char="Ø"/>
            </a:pPr>
            <a:r>
              <a:rPr lang="en-GB" sz="2400" dirty="0">
                <a:latin typeface="Optima" pitchFamily="2" charset="0"/>
              </a:rPr>
              <a:t>Please don’t hesitate to catch us at the beginning or end of the school day if you have any non-urgent queries.</a:t>
            </a:r>
            <a:endParaRPr lang="en-GB" sz="2400" dirty="0">
              <a:solidFill>
                <a:schemeClr val="tx1"/>
              </a:solidFill>
              <a:latin typeface="Optima" pitchFamily="2" charset="0"/>
            </a:endParaRPr>
          </a:p>
          <a:p>
            <a:pPr>
              <a:buClr>
                <a:schemeClr val="bg2">
                  <a:lumMod val="60000"/>
                  <a:lumOff val="40000"/>
                </a:schemeClr>
              </a:buClr>
              <a:buFont typeface="Wingdings" panose="05000000000000000000" pitchFamily="2" charset="2"/>
              <a:buChar char="Ø"/>
            </a:pPr>
            <a:r>
              <a:rPr lang="en-GB" sz="2400" dirty="0">
                <a:solidFill>
                  <a:schemeClr val="tx1"/>
                </a:solidFill>
                <a:latin typeface="Optima" pitchFamily="2" charset="0"/>
              </a:rPr>
              <a:t>Please be assured we will contact you urgently if we have any concerns about your child. </a:t>
            </a:r>
          </a:p>
        </p:txBody>
      </p:sp>
    </p:spTree>
    <p:extLst>
      <p:ext uri="{BB962C8B-B14F-4D97-AF65-F5344CB8AC3E}">
        <p14:creationId xmlns:p14="http://schemas.microsoft.com/office/powerpoint/2010/main" val="35653913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3638" y="346562"/>
            <a:ext cx="9404723" cy="1400530"/>
          </a:xfrm>
        </p:spPr>
        <p:txBody>
          <a:bodyPr/>
          <a:lstStyle/>
          <a:p>
            <a:pPr algn="ctr"/>
            <a:r>
              <a:rPr lang="en-GB" u="sng" dirty="0">
                <a:solidFill>
                  <a:schemeClr val="tx1"/>
                </a:solidFill>
                <a:latin typeface="Optima" pitchFamily="2" charset="0"/>
              </a:rPr>
              <a:t>A fantastic year!</a:t>
            </a:r>
          </a:p>
        </p:txBody>
      </p:sp>
      <p:sp>
        <p:nvSpPr>
          <p:cNvPr id="3" name="Content Placeholder 2"/>
          <p:cNvSpPr>
            <a:spLocks noGrp="1"/>
          </p:cNvSpPr>
          <p:nvPr>
            <p:ph idx="1"/>
          </p:nvPr>
        </p:nvSpPr>
        <p:spPr>
          <a:xfrm>
            <a:off x="677334" y="1930400"/>
            <a:ext cx="10691392" cy="3880773"/>
          </a:xfrm>
        </p:spPr>
        <p:txBody>
          <a:bodyPr>
            <a:normAutofit/>
          </a:bodyPr>
          <a:lstStyle/>
          <a:p>
            <a:pPr marL="0" indent="0" algn="ctr">
              <a:buNone/>
            </a:pPr>
            <a:r>
              <a:rPr lang="en-GB" sz="2800" dirty="0">
                <a:solidFill>
                  <a:schemeClr val="tx1"/>
                </a:solidFill>
                <a:latin typeface="Optima" pitchFamily="2" charset="0"/>
              </a:rPr>
              <a:t>The children have all made a brilliant start to Year 5 and we are delighted with how well they have settled.</a:t>
            </a:r>
          </a:p>
          <a:p>
            <a:pPr marL="0" indent="0" algn="ctr">
              <a:buNone/>
            </a:pPr>
            <a:endParaRPr lang="en-GB" sz="2800" dirty="0">
              <a:latin typeface="Optima" pitchFamily="2" charset="0"/>
            </a:endParaRPr>
          </a:p>
          <a:p>
            <a:pPr marL="0" indent="0" algn="ctr">
              <a:buNone/>
            </a:pPr>
            <a:r>
              <a:rPr lang="en-GB" sz="2800" dirty="0">
                <a:latin typeface="Optima" pitchFamily="2" charset="0"/>
              </a:rPr>
              <a:t>We have some really exciting topics to cover this year and we are sure that they will all have a fantastic year!</a:t>
            </a:r>
            <a:endParaRPr lang="en-GB" sz="2800" dirty="0">
              <a:solidFill>
                <a:schemeClr val="tx1"/>
              </a:solidFill>
              <a:latin typeface="Optima" pitchFamily="2" charset="0"/>
            </a:endParaRPr>
          </a:p>
          <a:p>
            <a:pPr marL="0" indent="0" algn="ctr">
              <a:buNone/>
            </a:pPr>
            <a:endParaRPr lang="en-GB" sz="2800" dirty="0">
              <a:solidFill>
                <a:schemeClr val="tx1"/>
              </a:solidFill>
            </a:endParaRPr>
          </a:p>
          <a:p>
            <a:pPr marL="0" indent="0" algn="ctr">
              <a:buNone/>
            </a:pPr>
            <a:endParaRPr lang="en-GB" sz="2800" dirty="0">
              <a:solidFill>
                <a:schemeClr val="tx1"/>
              </a:solidFill>
            </a:endParaRPr>
          </a:p>
        </p:txBody>
      </p:sp>
    </p:spTree>
    <p:extLst>
      <p:ext uri="{BB962C8B-B14F-4D97-AF65-F5344CB8AC3E}">
        <p14:creationId xmlns:p14="http://schemas.microsoft.com/office/powerpoint/2010/main" val="8057685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75CD33-2A73-4B40-BAC2-41D1F8FE437C}"/>
              </a:ext>
            </a:extLst>
          </p:cNvPr>
          <p:cNvSpPr>
            <a:spLocks noGrp="1"/>
          </p:cNvSpPr>
          <p:nvPr>
            <p:ph type="title"/>
          </p:nvPr>
        </p:nvSpPr>
        <p:spPr>
          <a:xfrm>
            <a:off x="2358657" y="476673"/>
            <a:ext cx="7543800" cy="748455"/>
          </a:xfrm>
        </p:spPr>
        <p:txBody>
          <a:bodyPr/>
          <a:lstStyle/>
          <a:p>
            <a:pPr algn="ctr"/>
            <a:r>
              <a:rPr lang="en-GB" sz="4800" u="sng" dirty="0">
                <a:effectLst>
                  <a:outerShdw blurRad="38100" dist="38100" dir="2700000" algn="tl">
                    <a:srgbClr val="000000">
                      <a:alpha val="43137"/>
                    </a:srgbClr>
                  </a:outerShdw>
                </a:effectLst>
                <a:latin typeface="Optima" pitchFamily="2" charset="0"/>
              </a:rPr>
              <a:t>Any Questions?</a:t>
            </a:r>
          </a:p>
        </p:txBody>
      </p:sp>
      <p:sp>
        <p:nvSpPr>
          <p:cNvPr id="3" name="Content Placeholder 2">
            <a:extLst>
              <a:ext uri="{FF2B5EF4-FFF2-40B4-BE49-F238E27FC236}">
                <a16:creationId xmlns:a16="http://schemas.microsoft.com/office/drawing/2014/main" id="{6AA243A6-9B81-45F0-981F-AB6425DB3743}"/>
              </a:ext>
            </a:extLst>
          </p:cNvPr>
          <p:cNvSpPr>
            <a:spLocks noGrp="1"/>
          </p:cNvSpPr>
          <p:nvPr>
            <p:ph idx="1"/>
          </p:nvPr>
        </p:nvSpPr>
        <p:spPr>
          <a:xfrm>
            <a:off x="2741047" y="2060849"/>
            <a:ext cx="6709906" cy="4195481"/>
          </a:xfrm>
        </p:spPr>
        <p:txBody>
          <a:bodyPr/>
          <a:lstStyle/>
          <a:p>
            <a:pPr marL="0" indent="0" algn="ctr">
              <a:buNone/>
            </a:pPr>
            <a:r>
              <a:rPr lang="en-GB" sz="3600" dirty="0">
                <a:effectLst>
                  <a:outerShdw blurRad="38100" dist="38100" dir="2700000" algn="tl">
                    <a:srgbClr val="000000">
                      <a:alpha val="43137"/>
                    </a:srgbClr>
                  </a:outerShdw>
                </a:effectLst>
                <a:latin typeface="Optima" pitchFamily="2" charset="0"/>
              </a:rPr>
              <a:t>Please come and see the classrooms and introduce yourselves.</a:t>
            </a:r>
          </a:p>
          <a:p>
            <a:pPr algn="ctr"/>
            <a:endParaRPr lang="en-GB" sz="3600" dirty="0">
              <a:effectLst>
                <a:outerShdw blurRad="38100" dist="38100" dir="2700000" algn="tl">
                  <a:srgbClr val="000000">
                    <a:alpha val="43137"/>
                  </a:srgbClr>
                </a:outerShdw>
              </a:effectLst>
              <a:latin typeface="Optima" pitchFamily="2" charset="0"/>
            </a:endParaRPr>
          </a:p>
          <a:p>
            <a:pPr marL="0" indent="0" algn="ctr">
              <a:buNone/>
            </a:pPr>
            <a:r>
              <a:rPr lang="en-GB" sz="3600" dirty="0">
                <a:effectLst>
                  <a:outerShdw blurRad="38100" dist="38100" dir="2700000" algn="tl">
                    <a:srgbClr val="000000">
                      <a:alpha val="43137"/>
                    </a:srgbClr>
                  </a:outerShdw>
                </a:effectLst>
                <a:latin typeface="Optima" pitchFamily="2" charset="0"/>
              </a:rPr>
              <a:t>Thank you for coming!</a:t>
            </a:r>
          </a:p>
          <a:p>
            <a:endParaRPr lang="en-GB" dirty="0"/>
          </a:p>
          <a:p>
            <a:endParaRPr lang="en-GB" dirty="0"/>
          </a:p>
        </p:txBody>
      </p:sp>
      <p:pic>
        <p:nvPicPr>
          <p:cNvPr id="4" name="Picture 3" descr="A logo with a tree and text&#10;&#10;Description automatically generated">
            <a:extLst>
              <a:ext uri="{FF2B5EF4-FFF2-40B4-BE49-F238E27FC236}">
                <a16:creationId xmlns:a16="http://schemas.microsoft.com/office/drawing/2014/main" id="{AF92DAC5-CA6E-4DF6-84FD-B2089D380AD5}"/>
              </a:ext>
            </a:extLst>
          </p:cNvPr>
          <p:cNvPicPr>
            <a:picLocks noChangeAspect="1"/>
          </p:cNvPicPr>
          <p:nvPr/>
        </p:nvPicPr>
        <p:blipFill rotWithShape="1">
          <a:blip r:embed="rId2"/>
          <a:srcRect b="24447"/>
          <a:stretch/>
        </p:blipFill>
        <p:spPr>
          <a:xfrm>
            <a:off x="1847528" y="405929"/>
            <a:ext cx="1550102" cy="1690859"/>
          </a:xfrm>
          <a:prstGeom prst="rect">
            <a:avLst/>
          </a:prstGeom>
        </p:spPr>
      </p:pic>
    </p:spTree>
    <p:extLst>
      <p:ext uri="{BB962C8B-B14F-4D97-AF65-F5344CB8AC3E}">
        <p14:creationId xmlns:p14="http://schemas.microsoft.com/office/powerpoint/2010/main" val="3924238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Office_50521671_TF78884036_Win32" id="{CEB6EF77-98C5-445A-8514-47E2F976677A}" vid="{F252FBE2-615B-4249-97E6-EB675440D9E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277</TotalTime>
  <Words>1418</Words>
  <Application>Microsoft Office PowerPoint</Application>
  <PresentationFormat>Widescreen</PresentationFormat>
  <Paragraphs>129</Paragraphs>
  <Slides>20</Slides>
  <Notes>10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20</vt:i4>
      </vt:variant>
    </vt:vector>
  </HeadingPairs>
  <TitlesOfParts>
    <vt:vector size="30" baseType="lpstr">
      <vt:lpstr>Aharoni</vt:lpstr>
      <vt:lpstr>Aptos</vt:lpstr>
      <vt:lpstr>Arial</vt:lpstr>
      <vt:lpstr>Calibri</vt:lpstr>
      <vt:lpstr>Century Gothic</vt:lpstr>
      <vt:lpstr>Optima</vt:lpstr>
      <vt:lpstr>Times New Roman</vt:lpstr>
      <vt:lpstr>Wingdings</vt:lpstr>
      <vt:lpstr>Wingdings 3</vt:lpstr>
      <vt:lpstr>Ion</vt:lpstr>
      <vt:lpstr>PowerPoint Presentation</vt:lpstr>
      <vt:lpstr>PowerPoint Presentation</vt:lpstr>
      <vt:lpstr> </vt:lpstr>
      <vt:lpstr>Good Attendance = Belonging</vt:lpstr>
      <vt:lpstr>PowerPoint Presentation</vt:lpstr>
      <vt:lpstr>PowerPoint Presentation</vt:lpstr>
      <vt:lpstr>PowerPoint Presentation</vt:lpstr>
      <vt:lpstr>PowerPoint Presentation</vt:lpstr>
      <vt:lpstr>PowerPoint Presentation</vt:lpstr>
      <vt:lpstr>PowerPoint Presentation</vt:lpstr>
      <vt:lpstr>Uniform       </vt:lpstr>
      <vt:lpstr>PowerPoint Presentation</vt:lpstr>
      <vt:lpstr>Home Learning   Every Monday, spellings and a Maths homework will be set. It is due in by the following Monday.   The Maths homework should take no more than half an hour. It will be the same format as last year with a choice of 3 different levels.  Spelling practise should be three times a week for 10-15 minutes.  Your child needs to read daily, ideally with an adult, to build stamina. The adult can then question what has been read, explore the vocabulary together and wonder what might happen next! What if they were to add a character  in? How would they draw the setting or the character? What synonyms / antonyms can they find for known / unknown words?    </vt:lpstr>
      <vt:lpstr>Safe Collection</vt:lpstr>
      <vt:lpstr>PowerPoint Presentation</vt:lpstr>
      <vt:lpstr>Internet Safety  </vt:lpstr>
      <vt:lpstr>Trips  </vt:lpstr>
      <vt:lpstr>Communication</vt:lpstr>
      <vt:lpstr>A fantastic year!</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Frost</dc:creator>
  <cp:lastModifiedBy>Stephanie Kershaw</cp:lastModifiedBy>
  <cp:revision>36</cp:revision>
  <cp:lastPrinted>2025-09-11T13:56:29Z</cp:lastPrinted>
  <dcterms:created xsi:type="dcterms:W3CDTF">2024-09-08T14:32:28Z</dcterms:created>
  <dcterms:modified xsi:type="dcterms:W3CDTF">2026-09-03T13:07:46Z</dcterms:modified>
</cp:coreProperties>
</file>