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  <p:sldMasterId id="2147483712" r:id="rId2"/>
  </p:sldMasterIdLst>
  <p:notesMasterIdLst>
    <p:notesMasterId r:id="rId19"/>
  </p:notesMasterIdLst>
  <p:handoutMasterIdLst>
    <p:handoutMasterId r:id="rId20"/>
  </p:handoutMasterIdLst>
  <p:sldIdLst>
    <p:sldId id="288" r:id="rId3"/>
    <p:sldId id="256" r:id="rId4"/>
    <p:sldId id="294" r:id="rId5"/>
    <p:sldId id="277" r:id="rId6"/>
    <p:sldId id="278" r:id="rId7"/>
    <p:sldId id="299" r:id="rId8"/>
    <p:sldId id="300" r:id="rId9"/>
    <p:sldId id="280" r:id="rId10"/>
    <p:sldId id="295" r:id="rId11"/>
    <p:sldId id="296" r:id="rId12"/>
    <p:sldId id="297" r:id="rId13"/>
    <p:sldId id="298" r:id="rId14"/>
    <p:sldId id="282" r:id="rId15"/>
    <p:sldId id="285" r:id="rId16"/>
    <p:sldId id="283" r:id="rId17"/>
    <p:sldId id="284" r:id="rId18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18" autoAdjust="0"/>
    <p:restoredTop sz="94660"/>
  </p:normalViewPr>
  <p:slideViewPr>
    <p:cSldViewPr>
      <p:cViewPr varScale="1">
        <p:scale>
          <a:sx n="82" d="100"/>
          <a:sy n="82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D6572-8A6F-402D-9B02-F355AE48B9E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E068A-0F7E-4E60-AFDD-41174D31CE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8532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71726E-6F92-42D0-943F-114639320824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1BC87-7B70-4665-8E77-84B5F6194B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435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Reading at Cupernham – is incredibly important,</a:t>
            </a:r>
            <a:r>
              <a:rPr lang="en-GB" baseline="0" dirty="0" smtClean="0"/>
              <a:t> something we value and something we want our children to value and enjoy.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000EEB-8338-48D7-8EE8-EE0082EF760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5222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We still currently use Accelerated Reader as a reading platform – Years</a:t>
            </a:r>
            <a:r>
              <a:rPr lang="en-GB" baseline="0" dirty="0" smtClean="0"/>
              <a:t> 4, 5 and 6, you’ll be familiar with this and the quizzes children can take.</a:t>
            </a:r>
          </a:p>
          <a:p>
            <a:endParaRPr lang="en-GB" baseline="0" dirty="0" smtClean="0"/>
          </a:p>
          <a:p>
            <a:r>
              <a:rPr lang="en-GB" baseline="0" dirty="0" smtClean="0"/>
              <a:t>Whilst Accelerated Reader offers lots to the children and to us, it is not without its drawbacks and complications.</a:t>
            </a:r>
          </a:p>
          <a:p>
            <a:endParaRPr lang="en-GB" baseline="0" dirty="0" smtClean="0"/>
          </a:p>
          <a:p>
            <a:r>
              <a:rPr lang="en-GB" baseline="0" dirty="0" smtClean="0"/>
              <a:t>We are therefore, throughout the Autumn term, going to be exploring what other reading schemes and platforms there are, to ensure the children have access to the best.</a:t>
            </a:r>
          </a:p>
          <a:p>
            <a:endParaRPr lang="en-GB" baseline="0" dirty="0" smtClean="0"/>
          </a:p>
          <a:p>
            <a:r>
              <a:rPr lang="en-GB" baseline="0" dirty="0" smtClean="0"/>
              <a:t>Once we’ve gone through this process, all relevant information will be shared with parents in due course, including any logins, bands / colours, etc. as appropriate. Watch this space!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000EEB-8338-48D7-8EE8-EE0082EF760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470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000EEB-8338-48D7-8EE8-EE0082EF760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59164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BOOM</a:t>
            </a:r>
            <a:r>
              <a:rPr lang="en-GB" baseline="0" dirty="0" smtClean="0"/>
              <a:t> Reader!</a:t>
            </a:r>
          </a:p>
          <a:p>
            <a:endParaRPr lang="en-GB" baseline="0" dirty="0" smtClean="0"/>
          </a:p>
          <a:p>
            <a:r>
              <a:rPr lang="en-GB" baseline="0" dirty="0" smtClean="0"/>
              <a:t>App or online – please contact the office if you need any help with logins etc.</a:t>
            </a:r>
          </a:p>
          <a:p>
            <a:endParaRPr lang="en-GB" baseline="0" dirty="0" smtClean="0"/>
          </a:p>
          <a:p>
            <a:r>
              <a:rPr lang="en-GB" baseline="0" dirty="0" smtClean="0"/>
              <a:t>Links to golden tickets and half-termly draws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000EEB-8338-48D7-8EE8-EE0082EF760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7735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</p:spPr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</p:spPr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218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2249487"/>
            <a:ext cx="742949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9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</p:spPr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</p:spPr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464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3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881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753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189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247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268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887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483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7715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73722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14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92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479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5337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510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447801"/>
            <a:ext cx="6619244" cy="3329581"/>
          </a:xfrm>
        </p:spPr>
        <p:txBody>
          <a:bodyPr rtlCol="0" anchor="b"/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4777380"/>
            <a:ext cx="6619244" cy="861420"/>
          </a:xfrm>
        </p:spPr>
        <p:txBody>
          <a:bodyPr rtlCol="0"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829274C-2AF6-43C6-BE37-6B723526AB66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763078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288F526-2C2E-4DB7-8655-C1E08D2E237C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665599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2861734"/>
            <a:ext cx="6619243" cy="1915647"/>
          </a:xfrm>
        </p:spPr>
        <p:txBody>
          <a:bodyPr rtlCol="0" anchor="b"/>
          <a:lstStyle>
            <a:lvl1pPr algn="l">
              <a:defRPr sz="3000" b="0" cap="none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4777381"/>
            <a:ext cx="6619244" cy="860400"/>
          </a:xfrm>
        </p:spPr>
        <p:txBody>
          <a:bodyPr rtlCol="0" anchor="t"/>
          <a:lstStyle>
            <a:lvl1pPr marL="0" indent="0" algn="l">
              <a:buNone/>
              <a:defRPr sz="1500" cap="all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FF95D3A-6098-4E79-BE61-296F9A23A1CB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050964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485" y="2060576"/>
            <a:ext cx="3297254" cy="4195763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0870" y="2056093"/>
            <a:ext cx="3297256" cy="4200245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3CF9A9B-64FA-486B-B1C4-20B3C2842FAF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451032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5" y="1905000"/>
            <a:ext cx="329725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485" y="2514600"/>
            <a:ext cx="3297254" cy="3741738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0872" y="1905000"/>
            <a:ext cx="329725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0872" y="2514600"/>
            <a:ext cx="3297254" cy="3741738"/>
          </a:xfrm>
        </p:spPr>
        <p:txBody>
          <a:bodyPr rtlCol="0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9A1C3B-3411-4F1E-9257-FBE0BF08E35E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232623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E7AE7EA-47F8-43A2-A0A9-1464253F1FF5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19062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F3FAFEF-9964-4E62-A619-7F95A52237F8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012692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447800"/>
            <a:ext cx="2550798" cy="1447800"/>
          </a:xfrm>
        </p:spPr>
        <p:txBody>
          <a:bodyPr rtlCol="0" anchor="b"/>
          <a:lstStyle>
            <a:lvl1pPr algn="l">
              <a:defRPr sz="18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8462" y="1447800"/>
            <a:ext cx="3896998" cy="4572000"/>
          </a:xfrm>
        </p:spPr>
        <p:txBody>
          <a:bodyPr rtlCol="0"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129281"/>
            <a:ext cx="2550797" cy="2895599"/>
          </a:xfrm>
        </p:spPr>
        <p:txBody>
          <a:bodyPr rtlCol="0"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583AF05-3F56-48E3-A521-2AA72E075177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159359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430" y="1854192"/>
            <a:ext cx="3819680" cy="1574808"/>
          </a:xfrm>
        </p:spPr>
        <p:txBody>
          <a:bodyPr rtlCol="0" anchor="b">
            <a:normAutofit/>
          </a:bodyPr>
          <a:lstStyle>
            <a:lvl1pPr algn="l">
              <a:defRPr sz="27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2160" y="1143000"/>
            <a:ext cx="24003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657600"/>
            <a:ext cx="3813734" cy="1371600"/>
          </a:xfrm>
        </p:spPr>
        <p:txBody>
          <a:bodyPr rtlCol="0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C9ABC9C-6733-4B3C-8D3C-F33F0A5CEBCB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933728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4800587"/>
            <a:ext cx="6619243" cy="566738"/>
          </a:xfrm>
        </p:spPr>
        <p:txBody>
          <a:bodyPr rtlCol="0" anchor="b">
            <a:normAutofit/>
          </a:bodyPr>
          <a:lstStyle>
            <a:lvl1pPr algn="l">
              <a:defRPr sz="18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685800"/>
            <a:ext cx="6619244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7" y="5367325"/>
            <a:ext cx="6619242" cy="493712"/>
          </a:xfrm>
        </p:spPr>
        <p:txBody>
          <a:bodyPr rtlCol="0"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3B16FD-AF9A-4B37-B857-ABF0C7FEB2C0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373525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447800"/>
            <a:ext cx="6619244" cy="1981200"/>
          </a:xfrm>
        </p:spPr>
        <p:txBody>
          <a:bodyPr rtlCol="0"/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657600"/>
            <a:ext cx="6619244" cy="2362200"/>
          </a:xfrm>
        </p:spPr>
        <p:txBody>
          <a:bodyPr rtlCol="0"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8D02A09-1629-4FE8-9008-2360C6AF6524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44879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101" y="1447800"/>
            <a:ext cx="5999486" cy="2323374"/>
          </a:xfrm>
        </p:spPr>
        <p:txBody>
          <a:bodyPr rtlCol="0"/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7800" y="3771174"/>
            <a:ext cx="5459737" cy="342174"/>
          </a:xfrm>
        </p:spPr>
        <p:txBody>
          <a:bodyPr rtlCol="0"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4350657"/>
            <a:ext cx="6619244" cy="1676400"/>
          </a:xfrm>
        </p:spPr>
        <p:txBody>
          <a:bodyPr rtlCol="0"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CBF031D-5EAA-4834-BC4C-6B8D41D2A31A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9" name="TextBox 8"/>
          <p:cNvSpPr txBox="1"/>
          <p:nvPr/>
        </p:nvSpPr>
        <p:spPr>
          <a:xfrm>
            <a:off x="673721" y="971254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 rtl="0"/>
            <a:r>
              <a:rPr lang="en-GB" sz="9150" noProof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7868" y="2613788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 rtl="0"/>
            <a:r>
              <a:rPr lang="en-GB" sz="9150" noProof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20386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124201"/>
            <a:ext cx="6619245" cy="1653180"/>
          </a:xfrm>
        </p:spPr>
        <p:txBody>
          <a:bodyPr rtlCol="0" anchor="b"/>
          <a:lstStyle>
            <a:lvl1pPr algn="l">
              <a:defRPr sz="3000" b="0" cap="none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4777381"/>
            <a:ext cx="6619244" cy="860400"/>
          </a:xfrm>
        </p:spPr>
        <p:txBody>
          <a:bodyPr rtlCol="0" anchor="t"/>
          <a:lstStyle>
            <a:lvl1pPr marL="0" indent="0" algn="l">
              <a:buNone/>
              <a:defRPr sz="1500" cap="none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153F27-CCB5-42A9-917D-A5C19EF4A37A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522695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sz="315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710" y="1981200"/>
            <a:ext cx="2210150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347" y="2667000"/>
            <a:ext cx="2195513" cy="3589338"/>
          </a:xfrm>
        </p:spPr>
        <p:txBody>
          <a:bodyPr rtlCol="0"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2745" y="1981200"/>
            <a:ext cx="2202181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4829" y="2667000"/>
            <a:ext cx="2210096" cy="3589338"/>
          </a:xfrm>
        </p:spPr>
        <p:txBody>
          <a:bodyPr rtlCol="0"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1981200"/>
            <a:ext cx="219908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3525" y="2667000"/>
            <a:ext cx="2199085" cy="3589338"/>
          </a:xfrm>
        </p:spPr>
        <p:txBody>
          <a:bodyPr rtlCol="0"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4607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167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22FEF4C-3D16-4233-ACC2-6B3BE0338E94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128900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sz="315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347" y="4250949"/>
            <a:ext cx="2205038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347" y="2209800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347" y="4827212"/>
            <a:ext cx="2205038" cy="659189"/>
          </a:xfrm>
        </p:spPr>
        <p:txBody>
          <a:bodyPr rtlCol="0"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032" y="4250949"/>
            <a:ext cx="219789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031" y="2209800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016" y="4827211"/>
            <a:ext cx="2200805" cy="659189"/>
          </a:xfrm>
        </p:spPr>
        <p:txBody>
          <a:bodyPr rtlCol="0"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4250949"/>
            <a:ext cx="219908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3525" y="2209800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3432" y="4827209"/>
            <a:ext cx="2201998" cy="659189"/>
          </a:xfrm>
        </p:spPr>
        <p:txBody>
          <a:bodyPr rtlCol="0"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4607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167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36F4546-A12E-4834-AE1D-19A2BD9FE491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346464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 anchorCtr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BFC8BA5-C8F4-44E9-81D3-9993FAFC2548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855232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8159" y="430214"/>
            <a:ext cx="1314451" cy="5826125"/>
          </a:xfrm>
        </p:spPr>
        <p:txBody>
          <a:bodyPr vert="eaVert" rtlCol="0" anchor="b" anchorCtr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348" y="887414"/>
            <a:ext cx="5567362" cy="5368924"/>
          </a:xfrm>
        </p:spPr>
        <p:txBody>
          <a:bodyPr vert="eaVert"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64976D-C0DD-4100-93A1-CFA745D94DB1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818740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Relationship Id="rId22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249487"/>
            <a:ext cx="74294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AEBCC-2037-4233-8B69-D3720647A1A2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14B43-65CE-4E4C-9084-7D339F46D3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4587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13"/>
          <a:stretch/>
        </p:blipFill>
        <p:spPr>
          <a:xfrm>
            <a:off x="0" y="2669686"/>
            <a:ext cx="302775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640"/>
          <a:stretch/>
        </p:blipFill>
        <p:spPr>
          <a:xfrm>
            <a:off x="0" y="2892348"/>
            <a:ext cx="1141809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813"/>
          <a:stretch/>
        </p:blipFill>
        <p:spPr>
          <a:xfrm>
            <a:off x="5999560" y="1"/>
            <a:ext cx="1202540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320"/>
          <a:stretch/>
        </p:blipFill>
        <p:spPr>
          <a:xfrm>
            <a:off x="6456759" y="6096000"/>
            <a:ext cx="745301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584" y="452718"/>
            <a:ext cx="7053542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4" y="2052919"/>
            <a:ext cx="6709906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2905" y="1828801"/>
            <a:ext cx="990599" cy="2285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 rtl="0"/>
            <a:fld id="{05BD160B-B06D-4D6D-8099-7D9F4028ABFA}" type="datetime1">
              <a:rPr lang="en-GB" noProof="0" smtClean="0"/>
              <a:t>08/09/2025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1206" y="3263398"/>
            <a:ext cx="3859795" cy="2286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4406" y="295730"/>
            <a:ext cx="62864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D57F1E4F-1CFF-5643-939E-02111984F56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756778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315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5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E4026-76FB-425C-A304-6DDED2B6D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780CBF-9886-4C5F-94E3-024953FD24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https://ukc-powerpoint.officeapps.live.com/pods/GetClipboardImage.ashx?Id=c2643cb8-cfc8-4648-bc66-f61d596cf327&amp;DC=GUK5&amp;pkey=c880e4f1-cdc9-4a8b-9067-facb98f19a08&amp;wdwaccluster=GUK5">
            <a:extLst>
              <a:ext uri="{FF2B5EF4-FFF2-40B4-BE49-F238E27FC236}">
                <a16:creationId xmlns:a16="http://schemas.microsoft.com/office/drawing/2014/main" id="{FDD5828E-BB3E-4CD7-B01B-70814015472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https://ukc-powerpoint.officeapps.live.com/pods/GetClipboardImage.ashx?Id=63c69d40-db0a-463e-ab4f-fb546c5fa2ce&amp;DC=GUK5&amp;pkey=07d867ec-f9ec-4f26-98f0-8b79ab332fb5&amp;wdwaccluster=GUK5">
            <a:extLst>
              <a:ext uri="{FF2B5EF4-FFF2-40B4-BE49-F238E27FC236}">
                <a16:creationId xmlns:a16="http://schemas.microsoft.com/office/drawing/2014/main" id="{195BA277-3DF8-4FB8-9E99-9FC49F8D5C9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56D1AC-AED1-4681-ACFB-C3DD08FAB9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822" y="547495"/>
            <a:ext cx="8871580" cy="5493868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A9A3F058-8D40-47CF-A399-BFED9151D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992504"/>
            <a:ext cx="2394568" cy="266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121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33769" y="692696"/>
            <a:ext cx="6624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0070C0"/>
                </a:solidFill>
                <a:latin typeface="Comic Sans MS" pitchFamily="66" charset="0"/>
              </a:rPr>
              <a:t>Welcome to Year 5</a:t>
            </a:r>
          </a:p>
        </p:txBody>
      </p:sp>
      <p:sp>
        <p:nvSpPr>
          <p:cNvPr id="6" name="TextBox 5"/>
          <p:cNvSpPr txBox="1"/>
          <p:nvPr/>
        </p:nvSpPr>
        <p:spPr>
          <a:xfrm rot="10800000" flipH="1" flipV="1">
            <a:off x="467543" y="2608220"/>
            <a:ext cx="867645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latin typeface="Comic Sans MS" pitchFamily="66" charset="0"/>
              </a:rPr>
              <a:t>Teachers</a:t>
            </a:r>
          </a:p>
          <a:p>
            <a:r>
              <a:rPr lang="en-GB" sz="2800" dirty="0">
                <a:latin typeface="Comic Sans MS" pitchFamily="66" charset="0"/>
              </a:rPr>
              <a:t>Capuchins – </a:t>
            </a:r>
            <a:r>
              <a:rPr lang="en-GB" sz="2800" dirty="0" smtClean="0">
                <a:latin typeface="Comic Sans MS" pitchFamily="66" charset="0"/>
              </a:rPr>
              <a:t>Miss Dowling </a:t>
            </a:r>
            <a:r>
              <a:rPr lang="en-GB" sz="2800" dirty="0" err="1" smtClean="0">
                <a:latin typeface="Comic Sans MS" pitchFamily="66" charset="0"/>
              </a:rPr>
              <a:t>A.k.a</a:t>
            </a:r>
            <a:r>
              <a:rPr lang="en-GB" sz="2800" dirty="0" smtClean="0">
                <a:latin typeface="Comic Sans MS" pitchFamily="66" charset="0"/>
              </a:rPr>
              <a:t> Ms Osborne </a:t>
            </a:r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                   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err="1">
                <a:latin typeface="Comic Sans MS" pitchFamily="66" charset="0"/>
              </a:rPr>
              <a:t>Orangutans</a:t>
            </a:r>
            <a:r>
              <a:rPr lang="en-GB" sz="2800" dirty="0">
                <a:latin typeface="Comic Sans MS" pitchFamily="66" charset="0"/>
              </a:rPr>
              <a:t>-Miss H</a:t>
            </a:r>
            <a:r>
              <a:rPr lang="en-GB" sz="2800" dirty="0" smtClean="0">
                <a:latin typeface="Comic Sans MS" pitchFamily="66" charset="0"/>
              </a:rPr>
              <a:t>arwood</a:t>
            </a:r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Tamarins-Miss </a:t>
            </a:r>
            <a:r>
              <a:rPr lang="en-GB" sz="2800" dirty="0" err="1" smtClean="0">
                <a:latin typeface="Comic Sans MS" pitchFamily="66" charset="0"/>
              </a:rPr>
              <a:t>Humby</a:t>
            </a:r>
            <a:r>
              <a:rPr lang="en-GB" sz="2800" dirty="0" smtClean="0">
                <a:latin typeface="Comic Sans MS" pitchFamily="66" charset="0"/>
              </a:rPr>
              <a:t> 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D70A66-57ED-46E6-8C78-06CA1655E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0742" y="2044182"/>
            <a:ext cx="1600978" cy="10744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4AF906-3398-496D-8F46-123F011CB4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3614" y="3804543"/>
            <a:ext cx="1590675" cy="13049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C25282A-6E25-4F50-A4BD-BC597B26AD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5273971"/>
            <a:ext cx="1514252" cy="1363271"/>
          </a:xfrm>
          <a:prstGeom prst="rect">
            <a:avLst/>
          </a:prstGeom>
        </p:spPr>
      </p:pic>
      <p:sp>
        <p:nvSpPr>
          <p:cNvPr id="9" name="AutoShape 2" descr="https://ukc-powerpoint.officeapps.live.com/pods/GetClipboardImage.ashx?Id=63faf05e-3b34-4aa7-a4ff-40ef639cad15&amp;DC=GUK5&amp;pkey=06859805-b0c5-44c2-9b5f-4f6dfff23110&amp;wdwaccluster=GUK5">
            <a:extLst>
              <a:ext uri="{FF2B5EF4-FFF2-40B4-BE49-F238E27FC236}">
                <a16:creationId xmlns:a16="http://schemas.microsoft.com/office/drawing/2014/main" id="{CCE6D89D-BD57-4D4D-9D39-BF4F68D405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4" descr="https://ukc-powerpoint.officeapps.live.com/pods/GetClipboardImage.ashx?Id=c2643cb8-cfc8-4648-bc66-f61d596cf327&amp;DC=GUK5&amp;pkey=c880e4f1-cdc9-4a8b-9067-facb98f19a08&amp;wdwaccluster=GUK5">
            <a:extLst>
              <a:ext uri="{FF2B5EF4-FFF2-40B4-BE49-F238E27FC236}">
                <a16:creationId xmlns:a16="http://schemas.microsoft.com/office/drawing/2014/main" id="{32F6819C-4CE4-41C9-B167-6D1786EDCE8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38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98"/>
    </mc:Choice>
    <mc:Fallback xmlns="">
      <p:transition spd="slow" advTm="1859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33769" y="692696"/>
            <a:ext cx="6624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0070C0"/>
                </a:solidFill>
                <a:latin typeface="Comic Sans MS" pitchFamily="66" charset="0"/>
              </a:rPr>
              <a:t>Welcome to Year 5</a:t>
            </a:r>
          </a:p>
        </p:txBody>
      </p:sp>
      <p:sp>
        <p:nvSpPr>
          <p:cNvPr id="6" name="TextBox 5"/>
          <p:cNvSpPr txBox="1"/>
          <p:nvPr/>
        </p:nvSpPr>
        <p:spPr>
          <a:xfrm rot="10800000" flipH="1" flipV="1">
            <a:off x="467543" y="2392776"/>
            <a:ext cx="867645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latin typeface="Comic Sans MS" pitchFamily="66" charset="0"/>
              </a:rPr>
              <a:t>Learning Support Assistants</a:t>
            </a:r>
          </a:p>
          <a:p>
            <a:r>
              <a:rPr lang="en-GB" sz="2800" dirty="0">
                <a:latin typeface="Comic Sans MS" pitchFamily="66" charset="0"/>
              </a:rPr>
              <a:t>Capuchins – </a:t>
            </a:r>
            <a:r>
              <a:rPr lang="en-GB" sz="2800" dirty="0" smtClean="0">
                <a:latin typeface="Comic Sans MS" pitchFamily="66" charset="0"/>
              </a:rPr>
              <a:t>Mrs </a:t>
            </a:r>
            <a:r>
              <a:rPr lang="en-GB" sz="2800" dirty="0" err="1" smtClean="0">
                <a:latin typeface="Comic Sans MS" pitchFamily="66" charset="0"/>
              </a:rPr>
              <a:t>Liney</a:t>
            </a:r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err="1" smtClean="0">
                <a:latin typeface="Comic Sans MS" pitchFamily="66" charset="0"/>
              </a:rPr>
              <a:t>Orangutans</a:t>
            </a:r>
            <a:r>
              <a:rPr lang="en-GB" sz="2800" dirty="0" smtClean="0">
                <a:latin typeface="Comic Sans MS" pitchFamily="66" charset="0"/>
              </a:rPr>
              <a:t>-Mrs </a:t>
            </a:r>
            <a:r>
              <a:rPr lang="en-GB" sz="2800" dirty="0" err="1">
                <a:latin typeface="Comic Sans MS" pitchFamily="66" charset="0"/>
              </a:rPr>
              <a:t>Reuberson</a:t>
            </a:r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Tamarins-Mrs </a:t>
            </a:r>
            <a:r>
              <a:rPr lang="en-GB" sz="2800" dirty="0" smtClean="0">
                <a:latin typeface="Comic Sans MS" pitchFamily="66" charset="0"/>
              </a:rPr>
              <a:t>Nicholls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D70A66-57ED-46E6-8C78-06CA1655E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153" y="2392776"/>
            <a:ext cx="1600978" cy="10744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4AF906-3398-496D-8F46-123F011CB4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496" y="3733800"/>
            <a:ext cx="1590675" cy="13049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C25282A-6E25-4F50-A4BD-BC597B26AD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0370" y="5301208"/>
            <a:ext cx="1514252" cy="1363271"/>
          </a:xfrm>
          <a:prstGeom prst="rect">
            <a:avLst/>
          </a:prstGeom>
        </p:spPr>
      </p:pic>
      <p:sp>
        <p:nvSpPr>
          <p:cNvPr id="9" name="AutoShape 2" descr="https://ukc-powerpoint.officeapps.live.com/pods/GetClipboardImage.ashx?Id=63faf05e-3b34-4aa7-a4ff-40ef639cad15&amp;DC=GUK5&amp;pkey=06859805-b0c5-44c2-9b5f-4f6dfff23110&amp;wdwaccluster=GUK5">
            <a:extLst>
              <a:ext uri="{FF2B5EF4-FFF2-40B4-BE49-F238E27FC236}">
                <a16:creationId xmlns:a16="http://schemas.microsoft.com/office/drawing/2014/main" id="{CCE6D89D-BD57-4D4D-9D39-BF4F68D405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4" descr="https://ukc-powerpoint.officeapps.live.com/pods/GetClipboardImage.ashx?Id=c2643cb8-cfc8-4648-bc66-f61d596cf327&amp;DC=GUK5&amp;pkey=c880e4f1-cdc9-4a8b-9067-facb98f19a08&amp;wdwaccluster=GUK5">
            <a:extLst>
              <a:ext uri="{FF2B5EF4-FFF2-40B4-BE49-F238E27FC236}">
                <a16:creationId xmlns:a16="http://schemas.microsoft.com/office/drawing/2014/main" id="{32F6819C-4CE4-41C9-B167-6D1786EDCE8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32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98"/>
    </mc:Choice>
    <mc:Fallback xmlns="">
      <p:transition spd="slow" advTm="1859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6347713" cy="1320800"/>
          </a:xfrm>
        </p:spPr>
        <p:txBody>
          <a:bodyPr/>
          <a:lstStyle/>
          <a:p>
            <a:pPr algn="ctr"/>
            <a:r>
              <a:rPr lang="en-GB" u="sng" dirty="0"/>
              <a:t>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43848"/>
            <a:ext cx="9505056" cy="5112568"/>
          </a:xfrm>
        </p:spPr>
        <p:txBody>
          <a:bodyPr>
            <a:normAutofit lnSpcReduction="10000"/>
          </a:bodyPr>
          <a:lstStyle/>
          <a:p>
            <a:r>
              <a:rPr lang="en-GB" sz="3600" u="sng" dirty="0">
                <a:solidFill>
                  <a:srgbClr val="FF0000"/>
                </a:solidFill>
              </a:rPr>
              <a:t>Shake, Rattle and </a:t>
            </a:r>
            <a:r>
              <a:rPr lang="en-GB" sz="3600" u="sng" dirty="0" smtClean="0">
                <a:solidFill>
                  <a:srgbClr val="FF0000"/>
                </a:solidFill>
              </a:rPr>
              <a:t>Roll- Geography</a:t>
            </a:r>
            <a:endParaRPr lang="en-GB" sz="3600" u="sng" dirty="0">
              <a:solidFill>
                <a:srgbClr val="FF0000"/>
              </a:solidFill>
            </a:endParaRPr>
          </a:p>
          <a:p>
            <a:r>
              <a:rPr lang="en-GB" sz="3000" dirty="0" smtClean="0"/>
              <a:t>Terrible Tudors! – History - Henry VIII + </a:t>
            </a:r>
            <a:r>
              <a:rPr lang="en-GB" sz="3000" dirty="0" smtClean="0"/>
              <a:t>Shakespeare’s Macbeth</a:t>
            </a:r>
          </a:p>
          <a:p>
            <a:r>
              <a:rPr lang="en-GB" sz="3000" dirty="0" smtClean="0"/>
              <a:t>Space Explorers – Science focus</a:t>
            </a:r>
            <a:endParaRPr lang="en-GB" sz="3000" dirty="0"/>
          </a:p>
          <a:p>
            <a:pPr lvl="0"/>
            <a:r>
              <a:rPr lang="en-GB" sz="3000" dirty="0">
                <a:solidFill>
                  <a:prstClr val="white"/>
                </a:solidFill>
              </a:rPr>
              <a:t>A Civilised Bunch –History (Early Ancient </a:t>
            </a:r>
            <a:r>
              <a:rPr lang="en-GB" sz="3000" dirty="0" smtClean="0">
                <a:solidFill>
                  <a:prstClr val="white"/>
                </a:solidFill>
              </a:rPr>
              <a:t>Civilisations – Focus Ancient Egyptians</a:t>
            </a:r>
            <a:endParaRPr lang="en-GB" sz="3000" dirty="0"/>
          </a:p>
          <a:p>
            <a:r>
              <a:rPr lang="en-GB" sz="3000" dirty="0"/>
              <a:t>Energy Emergency-Geography</a:t>
            </a:r>
          </a:p>
          <a:p>
            <a:r>
              <a:rPr lang="en-GB" sz="3000" dirty="0" smtClean="0"/>
              <a:t>Eureka-History (Ancient Egyptians)</a:t>
            </a:r>
            <a:endParaRPr lang="en-GB" sz="3000" dirty="0"/>
          </a:p>
          <a:p>
            <a:endParaRPr lang="en-GB" sz="4800" dirty="0"/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57126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737"/>
    </mc:Choice>
    <mc:Fallback xmlns="">
      <p:transition spd="slow" advTm="5573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520" y="404664"/>
            <a:ext cx="9084656" cy="61926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83768" y="219998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/>
              <a:t>Year Group Timetable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403823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01"/>
    </mc:Choice>
    <mc:Fallback xmlns="">
      <p:transition spd="slow" advTm="2580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Unifor</a:t>
            </a:r>
            <a:r>
              <a:rPr lang="en-GB" dirty="0"/>
              <a:t>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834" y="620688"/>
            <a:ext cx="8422684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24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44624"/>
            <a:ext cx="6300192" cy="659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26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3170313" cy="731168"/>
          </a:xfrm>
        </p:spPr>
        <p:txBody>
          <a:bodyPr>
            <a:normAutofit fontScale="90000"/>
          </a:bodyPr>
          <a:lstStyle/>
          <a:p>
            <a:r>
              <a:rPr lang="en-GB" dirty="0"/>
              <a:t>Home </a:t>
            </a:r>
            <a:r>
              <a:rPr lang="en-GB" dirty="0" smtClean="0"/>
              <a:t>Learning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836712"/>
            <a:ext cx="7994849" cy="54006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GB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rgbClr val="FF0000"/>
                </a:solidFill>
              </a:rPr>
              <a:t>Every </a:t>
            </a:r>
            <a:r>
              <a:rPr lang="en-GB" sz="2800" dirty="0">
                <a:solidFill>
                  <a:srgbClr val="FF0000"/>
                </a:solidFill>
              </a:rPr>
              <a:t>Monday </a:t>
            </a:r>
            <a:r>
              <a:rPr lang="en-GB" sz="2800" dirty="0">
                <a:solidFill>
                  <a:schemeClr val="tx1"/>
                </a:solidFill>
              </a:rPr>
              <a:t>Maths homework will sent </a:t>
            </a:r>
            <a:r>
              <a:rPr lang="en-GB" sz="2800" dirty="0" smtClean="0">
                <a:solidFill>
                  <a:schemeClr val="tx1"/>
                </a:solidFill>
              </a:rPr>
              <a:t>home. </a:t>
            </a:r>
            <a:r>
              <a:rPr lang="en-GB" sz="2800" dirty="0">
                <a:solidFill>
                  <a:schemeClr val="tx1"/>
                </a:solidFill>
              </a:rPr>
              <a:t>Children need to choose either A,B or C to complete. A is the equivalent of M1 in class.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tx1"/>
                </a:solidFill>
              </a:rPr>
              <a:t/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>The Maths homework should take no more than </a:t>
            </a:r>
            <a:r>
              <a:rPr lang="en-GB" sz="2800" dirty="0">
                <a:solidFill>
                  <a:srgbClr val="FF0000"/>
                </a:solidFill>
              </a:rPr>
              <a:t>half an hour</a:t>
            </a:r>
            <a:r>
              <a:rPr lang="en-GB" sz="2800" dirty="0">
                <a:solidFill>
                  <a:schemeClr val="tx1"/>
                </a:solidFill>
              </a:rPr>
              <a:t>.</a:t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/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>Spellings will be set on a Monday and tested on the following Monday. Practise should be three times a week for 10-15minutes. </a:t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/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en-GB" sz="2800" dirty="0">
                <a:solidFill>
                  <a:schemeClr val="tx1"/>
                </a:solidFill>
              </a:rPr>
              <a:t>Your child needs to </a:t>
            </a:r>
            <a:r>
              <a:rPr lang="en-GB" sz="2800" dirty="0">
                <a:solidFill>
                  <a:srgbClr val="FF0000"/>
                </a:solidFill>
              </a:rPr>
              <a:t>read </a:t>
            </a:r>
            <a:r>
              <a:rPr lang="en-GB" sz="2800" u="sng" dirty="0">
                <a:solidFill>
                  <a:srgbClr val="FF0000"/>
                </a:solidFill>
              </a:rPr>
              <a:t>daily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>
                <a:solidFill>
                  <a:schemeClr val="tx1"/>
                </a:solidFill>
              </a:rPr>
              <a:t>to build stamina.</a:t>
            </a:r>
          </a:p>
          <a:p>
            <a:pPr marL="0" indent="0">
              <a:buNone/>
            </a:pPr>
            <a:endParaRPr lang="en-GB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</a:rPr>
              <a:t>Please </a:t>
            </a:r>
            <a:r>
              <a:rPr lang="en-GB" sz="2800" dirty="0">
                <a:solidFill>
                  <a:schemeClr val="tx1"/>
                </a:solidFill>
              </a:rPr>
              <a:t>record that they have completed the </a:t>
            </a:r>
            <a:r>
              <a:rPr lang="en-GB" sz="2800" dirty="0" smtClean="0">
                <a:solidFill>
                  <a:schemeClr val="tx1"/>
                </a:solidFill>
              </a:rPr>
              <a:t>above on the Boom Reader App. </a:t>
            </a:r>
            <a:r>
              <a:rPr lang="en-GB" sz="2800" dirty="0">
                <a:solidFill>
                  <a:schemeClr val="tx1"/>
                </a:solidFill>
              </a:rPr>
              <a:t>These will be checked regularly by class teachers. </a:t>
            </a:r>
            <a:r>
              <a:rPr lang="en-GB" dirty="0">
                <a:solidFill>
                  <a:schemeClr val="tx1"/>
                </a:solidFill>
              </a:rPr>
              <a:t/>
            </a:r>
            <a:br>
              <a:rPr lang="en-GB" dirty="0">
                <a:solidFill>
                  <a:schemeClr val="tx1"/>
                </a:solidFill>
              </a:rPr>
            </a:br>
            <a:endParaRPr lang="en-GB" dirty="0"/>
          </a:p>
        </p:txBody>
      </p:sp>
      <p:pic>
        <p:nvPicPr>
          <p:cNvPr id="1028" name="Picture 4" descr="homework folder clipart 10 free Cliparts | Download images on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4270">
            <a:off x="7543338" y="307730"/>
            <a:ext cx="1228217" cy="105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95866">
            <a:off x="7638134" y="5373216"/>
            <a:ext cx="1300294" cy="118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11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59"/>
    </mc:Choice>
    <mc:Fallback xmlns="">
      <p:transition spd="slow" advTm="3105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bstract design">
            <a:extLst>
              <a:ext uri="{FF2B5EF4-FFF2-40B4-BE49-F238E27FC236}">
                <a16:creationId xmlns:a16="http://schemas.microsoft.com/office/drawing/2014/main" id="{F0A8E60D-B0B1-8683-A78E-565C42B843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t="18308" r="6818" b="2872"/>
          <a:stretch/>
        </p:blipFill>
        <p:spPr>
          <a:xfrm flipH="1">
            <a:off x="15" y="857250"/>
            <a:ext cx="9143985" cy="10087897"/>
          </a:xfrm>
          <a:prstGeom prst="rect">
            <a:avLst/>
          </a:prstGeom>
        </p:spPr>
      </p:pic>
      <p:pic>
        <p:nvPicPr>
          <p:cNvPr id="15" name="Picture 14" descr="A logo with a tree and text&#10;&#10;Description automatically generated">
            <a:extLst>
              <a:ext uri="{FF2B5EF4-FFF2-40B4-BE49-F238E27FC236}">
                <a16:creationId xmlns:a16="http://schemas.microsoft.com/office/drawing/2014/main" id="{99E2C0B9-E8A4-D206-DB7E-A6D8DC0D35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4447"/>
          <a:stretch/>
        </p:blipFill>
        <p:spPr>
          <a:xfrm>
            <a:off x="1330750" y="1350916"/>
            <a:ext cx="1550102" cy="1690859"/>
          </a:xfrm>
          <a:prstGeom prst="rect">
            <a:avLst/>
          </a:prstGeom>
        </p:spPr>
      </p:pic>
      <p:pic>
        <p:nvPicPr>
          <p:cNvPr id="1026" name="Picture 2" descr="Reading School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28" y="3535440"/>
            <a:ext cx="3606546" cy="159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o photo description available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850" y="1175273"/>
            <a:ext cx="4585376" cy="4493463"/>
          </a:xfrm>
          <a:prstGeom prst="rect">
            <a:avLst/>
          </a:prstGeom>
          <a:ln w="38100" cap="sq">
            <a:solidFill>
              <a:srgbClr val="0F186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1703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bstract design">
            <a:extLst>
              <a:ext uri="{FF2B5EF4-FFF2-40B4-BE49-F238E27FC236}">
                <a16:creationId xmlns:a16="http://schemas.microsoft.com/office/drawing/2014/main" id="{5E644FC3-C3FA-4F07-061A-EFE5389D46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t="18308" r="6818" b="2872"/>
          <a:stretch/>
        </p:blipFill>
        <p:spPr>
          <a:xfrm flipH="1">
            <a:off x="-17897475" y="857251"/>
            <a:ext cx="29413200" cy="32449454"/>
          </a:xfrm>
          <a:prstGeom prst="rect">
            <a:avLst/>
          </a:prstGeom>
        </p:spPr>
      </p:pic>
      <p:pic>
        <p:nvPicPr>
          <p:cNvPr id="2050" name="Picture 2" descr="Accelerated Reader | Armfield Academ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16" y="1827039"/>
            <a:ext cx="5090175" cy="13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>
          <a:xfrm flipV="1">
            <a:off x="257175" y="1162050"/>
            <a:ext cx="8524875" cy="46672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29816" y="1065292"/>
            <a:ext cx="177165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4500" dirty="0">
                <a:solidFill>
                  <a:prstClr val="white"/>
                </a:solidFill>
                <a:latin typeface="Aharoni"/>
              </a:rPr>
              <a:t>Now</a:t>
            </a:r>
            <a:endParaRPr lang="en-GB" sz="4950" dirty="0">
              <a:solidFill>
                <a:prstClr val="white"/>
              </a:solidFill>
              <a:latin typeface="Aharon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30416" y="3278361"/>
            <a:ext cx="400883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4050" dirty="0">
                <a:solidFill>
                  <a:prstClr val="white"/>
                </a:solidFill>
                <a:latin typeface="Aharoni"/>
              </a:rPr>
              <a:t>The future</a:t>
            </a:r>
            <a:endParaRPr lang="en-GB" sz="4050" dirty="0">
              <a:solidFill>
                <a:prstClr val="white"/>
              </a:solidFill>
              <a:latin typeface="Aharon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2875" y="4275659"/>
            <a:ext cx="497205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3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  <a:cs typeface="Aharoni" panose="02010803020104030203"/>
              </a:rPr>
              <a:t>Throughout the Autumn term, we will be exploring what other reading schemes and platforms are out there.</a:t>
            </a:r>
          </a:p>
          <a:p>
            <a:pPr defTabSz="342900"/>
            <a:endParaRPr lang="en-GB" sz="13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  <a:cs typeface="Aharoni" panose="02010803020104030203"/>
            </a:endParaRPr>
          </a:p>
          <a:p>
            <a:pPr defTabSz="342900"/>
            <a:r>
              <a:rPr lang="en-GB" sz="13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  <a:cs typeface="Aharoni" panose="02010803020104030203"/>
              </a:rPr>
              <a:t>More information to be shared with parents in due course, including any log in details, colour bands, etc. as appropriate</a:t>
            </a:r>
            <a:endParaRPr lang="en-GB" sz="13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  <a:cs typeface="Aharoni" panose="02010803020104030203"/>
            </a:endParaRPr>
          </a:p>
        </p:txBody>
      </p:sp>
    </p:spTree>
    <p:extLst>
      <p:ext uri="{BB962C8B-B14F-4D97-AF65-F5344CB8AC3E}">
        <p14:creationId xmlns:p14="http://schemas.microsoft.com/office/powerpoint/2010/main" val="19292550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5134" y="1077362"/>
            <a:ext cx="822840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4950" cap="small" dirty="0">
                <a:solidFill>
                  <a:srgbClr val="75CEEC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/>
              </a:rPr>
              <a:t>Grapple and Enjoyment</a:t>
            </a:r>
            <a:endParaRPr lang="en-GB" sz="4950" cap="small" dirty="0">
              <a:solidFill>
                <a:srgbClr val="75CEEC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0291" y="1876630"/>
            <a:ext cx="8399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900"/>
            <a:r>
              <a:rPr lang="en-GB" dirty="0">
                <a:solidFill>
                  <a:srgbClr val="75CEEC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</a:rPr>
              <a:t>Children </a:t>
            </a:r>
            <a:r>
              <a:rPr lang="en-GB" dirty="0">
                <a:solidFill>
                  <a:srgbClr val="75CEEC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</a:rPr>
              <a:t>will </a:t>
            </a:r>
            <a:r>
              <a:rPr lang="en-GB" dirty="0">
                <a:solidFill>
                  <a:srgbClr val="75CEEC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</a:rPr>
              <a:t>be assessed in the next week or two to determine their current reading level / reading </a:t>
            </a:r>
            <a:r>
              <a:rPr lang="en-GB" dirty="0">
                <a:solidFill>
                  <a:srgbClr val="75CEEC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</a:rPr>
              <a:t>age</a:t>
            </a:r>
            <a:endParaRPr lang="en-GB" dirty="0">
              <a:solidFill>
                <a:srgbClr val="75CEEC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636984" y="3771901"/>
            <a:ext cx="3696891" cy="1924050"/>
          </a:xfrm>
        </p:spPr>
        <p:txBody>
          <a:bodyPr>
            <a:normAutofit fontScale="92500"/>
          </a:bodyPr>
          <a:lstStyle/>
          <a:p>
            <a:pPr marL="214313" indent="-214313">
              <a:buFont typeface="Wingdings" panose="05000000000000000000" pitchFamily="2" charset="2"/>
              <a:buChar char="Ø"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‘Grapple’ book is one based on each child’s reading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level.</a:t>
            </a:r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These books help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improve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child’s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decoding, fluency and comprehension. It will help develop the skills needed to become a competent reader. </a:t>
            </a:r>
            <a:endParaRPr lang="en-GB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some, this will be a colour banded </a:t>
            </a: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book.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941688" y="3782465"/>
            <a:ext cx="3878462" cy="1866900"/>
          </a:xfrm>
        </p:spPr>
        <p:txBody>
          <a:bodyPr>
            <a:normAutofit fontScale="92500"/>
          </a:bodyPr>
          <a:lstStyle/>
          <a:p>
            <a:pPr marL="214313" indent="-214313">
              <a:buFont typeface="Wingdings" panose="05000000000000000000" pitchFamily="2" charset="2"/>
              <a:buChar char="Ø"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‘Enjoyment’ book – as the name suggests – is for the children to enjoy! This may be a non-fiction book based on interests, a picture book, a comic, poetry or another chapter book they like the look of. </a:t>
            </a:r>
          </a:p>
          <a:p>
            <a:pPr marL="214313" indent="-214313">
              <a:buFont typeface="Wingdings" panose="05000000000000000000" pitchFamily="2" charset="2"/>
              <a:buChar char="Ø"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believe it’s important that our children learn to read and learn to love reading.</a:t>
            </a:r>
          </a:p>
          <a:p>
            <a:endParaRPr lang="en-GB" dirty="0"/>
          </a:p>
        </p:txBody>
      </p:sp>
      <p:pic>
        <p:nvPicPr>
          <p:cNvPr id="3074" name="Picture 2" descr="How to Encourage Your Kids to Read | LifeWorks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307" y="2493363"/>
            <a:ext cx="1731169" cy="1152015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hildren who regularly read for pleasure perform better in school, study  find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920" y="2468148"/>
            <a:ext cx="1731169" cy="1177231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6865" y="2626400"/>
            <a:ext cx="2506712" cy="964120"/>
          </a:xfrm>
          <a:prstGeom prst="rect">
            <a:avLst/>
          </a:prstGeom>
          <a:ln w="38100" cap="sq">
            <a:solidFill>
              <a:srgbClr val="0F186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0" name="Straight Connector 9"/>
          <p:cNvCxnSpPr/>
          <p:nvPr/>
        </p:nvCxnSpPr>
        <p:spPr>
          <a:xfrm>
            <a:off x="4629150" y="3818487"/>
            <a:ext cx="0" cy="187746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57909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logo with a tree and text&#10;&#10;Description automatically generated">
            <a:extLst>
              <a:ext uri="{FF2B5EF4-FFF2-40B4-BE49-F238E27FC236}">
                <a16:creationId xmlns:a16="http://schemas.microsoft.com/office/drawing/2014/main" id="{99E2C0B9-E8A4-D206-DB7E-A6D8DC0D35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4447"/>
          <a:stretch/>
        </p:blipFill>
        <p:spPr>
          <a:xfrm>
            <a:off x="349675" y="1160416"/>
            <a:ext cx="1550102" cy="1690859"/>
          </a:xfrm>
          <a:prstGeom prst="rect">
            <a:avLst/>
          </a:prstGeom>
        </p:spPr>
      </p:pic>
      <p:pic>
        <p:nvPicPr>
          <p:cNvPr id="4098" name="Picture 2" descr="Reading at Home (Boom Reader) – Emmer Green Primary Scho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882" y="1160416"/>
            <a:ext cx="4693444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14350" y="3189809"/>
            <a:ext cx="748665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5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  <a:cs typeface="Aharoni" panose="02010803020104030203"/>
              </a:rPr>
              <a:t>Our digital reading record – available as an app or online.</a:t>
            </a:r>
          </a:p>
          <a:p>
            <a:pPr defTabSz="342900"/>
            <a:endParaRPr lang="en-GB" sz="15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  <a:cs typeface="Aharoni" panose="02010803020104030203"/>
            </a:endParaRPr>
          </a:p>
          <a:p>
            <a:pPr defTabSz="342900"/>
            <a:r>
              <a:rPr lang="en-GB" sz="1500" b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  <a:cs typeface="Aharoni" panose="02010803020104030203"/>
              </a:rPr>
              <a:t>Please use this to record your child’s reading (or get them to record their own).</a:t>
            </a:r>
          </a:p>
          <a:p>
            <a:pPr defTabSz="342900"/>
            <a:endParaRPr lang="en-GB" sz="15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  <a:cs typeface="Aharoni" panose="02010803020104030203"/>
            </a:endParaRPr>
          </a:p>
          <a:p>
            <a:pPr defTabSz="342900"/>
            <a:r>
              <a:rPr lang="en-GB" sz="15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  <a:cs typeface="Aharoni" panose="02010803020104030203"/>
              </a:rPr>
              <a:t>We use this to help calculate Golden Tickets, with one golden ticket earnt for every 10 times a child reads: the more they read, the more golden tickets they earn.</a:t>
            </a:r>
          </a:p>
          <a:p>
            <a:pPr defTabSz="342900"/>
            <a:endParaRPr lang="en-GB" sz="15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  <a:cs typeface="Aharoni" panose="02010803020104030203"/>
            </a:endParaRPr>
          </a:p>
          <a:p>
            <a:pPr defTabSz="342900"/>
            <a:r>
              <a:rPr lang="en-GB" sz="15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/>
                <a:cs typeface="Aharoni" panose="02010803020104030203"/>
              </a:rPr>
              <a:t>At the end of each half-term, we have our Golden Ticket prize draw, where children can win books to keep and bookmarks.</a:t>
            </a:r>
            <a:endParaRPr lang="en-GB" sz="15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/>
              <a:cs typeface="Aharoni" panose="02010803020104030203"/>
            </a:endParaRPr>
          </a:p>
        </p:txBody>
      </p:sp>
    </p:spTree>
    <p:extLst>
      <p:ext uri="{BB962C8B-B14F-4D97-AF65-F5344CB8AC3E}">
        <p14:creationId xmlns:p14="http://schemas.microsoft.com/office/powerpoint/2010/main" val="2790311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5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8564" y="260648"/>
            <a:ext cx="6347713" cy="51514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Internet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086" y="807637"/>
            <a:ext cx="7418786" cy="449357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We discuss internet safety regularly in school but it is important the conversation is continued at home too. </a:t>
            </a:r>
            <a:br>
              <a:rPr lang="en-GB" dirty="0">
                <a:solidFill>
                  <a:schemeClr val="tx1"/>
                </a:solidFill>
              </a:rPr>
            </a:br>
            <a:endParaRPr lang="en-GB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</a:rPr>
              <a:t>Please </a:t>
            </a:r>
            <a:r>
              <a:rPr lang="en-GB" dirty="0">
                <a:solidFill>
                  <a:schemeClr val="tx1"/>
                </a:solidFill>
              </a:rPr>
              <a:t>be aware of the following age restrictions</a:t>
            </a:r>
            <a:r>
              <a:rPr lang="en-GB" dirty="0" smtClean="0">
                <a:solidFill>
                  <a:schemeClr val="tx1"/>
                </a:solidFill>
              </a:rPr>
              <a:t>:</a:t>
            </a: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Use of social media</a:t>
            </a:r>
            <a:b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05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Facebook –  13</a:t>
            </a:r>
            <a:b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Instagram –  13</a:t>
            </a:r>
            <a:b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Snapchat –    13</a:t>
            </a:r>
            <a:b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WhatsApp -   16</a:t>
            </a: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 Tube - 13</a:t>
            </a:r>
            <a:br>
              <a:rPr lang="en-GB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If your child uses these platforms, </a:t>
            </a:r>
            <a:r>
              <a:rPr lang="en-GB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 as the parent, are responsible for any content posted or downloaded </a:t>
            </a:r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 they are using them against the terms of the sites.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8475" y="1628800"/>
            <a:ext cx="2233290" cy="20356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3568" y="5301208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Mobile phones:</a:t>
            </a:r>
          </a:p>
          <a:p>
            <a:r>
              <a:rPr lang="en-GB" dirty="0" smtClean="0"/>
              <a:t>Children do not need these in school</a:t>
            </a:r>
          </a:p>
          <a:p>
            <a:r>
              <a:rPr lang="en-GB" dirty="0" smtClean="0"/>
              <a:t>If they bring a phone into school, it will be locked in the teachers’ cupboard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583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5"/>
    </mc:Choice>
    <mc:Fallback xmlns="">
      <p:transition spd="slow" advTm="24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FBD79-5494-4E82-BFFF-083DE7F5D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76" y="254985"/>
            <a:ext cx="7429499" cy="509719"/>
          </a:xfrm>
        </p:spPr>
        <p:txBody>
          <a:bodyPr>
            <a:normAutofit fontScale="90000"/>
          </a:bodyPr>
          <a:lstStyle/>
          <a:p>
            <a:r>
              <a:rPr lang="en-GB" dirty="0"/>
              <a:t>Enrichment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B34BD7-15B7-4BA9-BC6B-67A684261F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908720"/>
            <a:ext cx="8424936" cy="6264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u="sng" dirty="0"/>
              <a:t>Our proposed </a:t>
            </a:r>
            <a:r>
              <a:rPr lang="en-GB" b="1" u="sng" dirty="0"/>
              <a:t>enrichment activities:</a:t>
            </a:r>
          </a:p>
          <a:p>
            <a:r>
              <a:rPr lang="en-GB" sz="2400" dirty="0" err="1"/>
              <a:t>Fairthorne</a:t>
            </a:r>
            <a:r>
              <a:rPr lang="en-GB" sz="2400" dirty="0"/>
              <a:t> Manor 1 night </a:t>
            </a:r>
            <a:r>
              <a:rPr lang="en-GB" sz="2400" dirty="0" smtClean="0"/>
              <a:t>residential -9- 10th </a:t>
            </a:r>
            <a:r>
              <a:rPr lang="en-GB" sz="2400" dirty="0"/>
              <a:t>October </a:t>
            </a:r>
            <a:r>
              <a:rPr lang="en-GB" sz="2400" dirty="0" smtClean="0"/>
              <a:t>2025</a:t>
            </a:r>
            <a:endParaRPr lang="en-GB" dirty="0"/>
          </a:p>
          <a:p>
            <a:r>
              <a:rPr lang="en-GB" sz="2400" dirty="0" smtClean="0"/>
              <a:t>INTECH </a:t>
            </a:r>
            <a:r>
              <a:rPr lang="en-GB" sz="2400" dirty="0"/>
              <a:t>Winchester science </a:t>
            </a:r>
            <a:r>
              <a:rPr lang="en-GB" sz="2400" dirty="0" smtClean="0"/>
              <a:t>centre-</a:t>
            </a:r>
            <a:r>
              <a:rPr lang="en-GB" dirty="0" smtClean="0"/>
              <a:t>Thursday 27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November - £</a:t>
            </a:r>
          </a:p>
          <a:p>
            <a:r>
              <a:rPr lang="en-GB" dirty="0" smtClean="0"/>
              <a:t>Romsey Abbey </a:t>
            </a:r>
            <a:r>
              <a:rPr lang="en-GB" dirty="0" smtClean="0"/>
              <a:t>Christmas </a:t>
            </a:r>
            <a:r>
              <a:rPr lang="en-GB" dirty="0" smtClean="0"/>
              <a:t>Concert – </a:t>
            </a:r>
            <a:r>
              <a:rPr lang="en-GB" dirty="0" smtClean="0"/>
              <a:t> Thursday 11</a:t>
            </a:r>
            <a:r>
              <a:rPr lang="en-GB" baseline="30000" dirty="0" smtClean="0"/>
              <a:t>th</a:t>
            </a:r>
            <a:r>
              <a:rPr lang="en-GB" dirty="0" smtClean="0"/>
              <a:t> December </a:t>
            </a:r>
            <a:r>
              <a:rPr lang="en-GB" dirty="0" smtClean="0">
                <a:solidFill>
                  <a:srgbClr val="FF0000"/>
                </a:solidFill>
              </a:rPr>
              <a:t>Afternoon performance</a:t>
            </a:r>
          </a:p>
          <a:p>
            <a:pPr marL="0" indent="0">
              <a:buNone/>
            </a:pPr>
            <a:r>
              <a:rPr lang="en-GB" sz="2400" dirty="0" smtClean="0"/>
              <a:t>Hampton </a:t>
            </a:r>
            <a:r>
              <a:rPr lang="en-GB" sz="2400" dirty="0" smtClean="0"/>
              <a:t>Court – Kingston </a:t>
            </a:r>
            <a:r>
              <a:rPr lang="en-GB" sz="2400" dirty="0"/>
              <a:t>(</a:t>
            </a:r>
            <a:r>
              <a:rPr lang="en-GB" sz="2400" dirty="0" smtClean="0"/>
              <a:t>Spring1)  - £TBC</a:t>
            </a:r>
            <a:endParaRPr lang="en-GB" sz="2400" dirty="0"/>
          </a:p>
          <a:p>
            <a:r>
              <a:rPr lang="en-GB" sz="2400" dirty="0" err="1"/>
              <a:t>Maz</a:t>
            </a:r>
            <a:r>
              <a:rPr lang="en-GB" sz="2400" dirty="0"/>
              <a:t> Evans-author visit in school </a:t>
            </a:r>
            <a:r>
              <a:rPr lang="en-GB" sz="2400" dirty="0" smtClean="0"/>
              <a:t> - £4 donation</a:t>
            </a:r>
          </a:p>
          <a:p>
            <a:pPr marL="0" indent="0">
              <a:buNone/>
            </a:pPr>
            <a:r>
              <a:rPr lang="en-GB" sz="2400" b="1" u="sng" dirty="0" smtClean="0"/>
              <a:t>Class </a:t>
            </a:r>
            <a:r>
              <a:rPr lang="en-GB" sz="2400" b="1" u="sng" dirty="0" smtClean="0"/>
              <a:t>Assemblies – 2.45pm</a:t>
            </a:r>
            <a:endParaRPr lang="en-GB" sz="2400" b="1" u="sng" dirty="0" smtClean="0"/>
          </a:p>
          <a:p>
            <a:pPr>
              <a:lnSpc>
                <a:spcPct val="100000"/>
              </a:lnSpc>
            </a:pPr>
            <a:r>
              <a:rPr lang="en-GB" dirty="0" smtClean="0"/>
              <a:t>Tamarins – 11</a:t>
            </a:r>
            <a:r>
              <a:rPr lang="en-GB" baseline="30000" dirty="0" smtClean="0"/>
              <a:t>th</a:t>
            </a:r>
            <a:r>
              <a:rPr lang="en-GB" dirty="0" smtClean="0"/>
              <a:t> June 2026</a:t>
            </a:r>
            <a:endParaRPr lang="en-GB" dirty="0" smtClean="0"/>
          </a:p>
          <a:p>
            <a:pPr>
              <a:lnSpc>
                <a:spcPct val="100000"/>
              </a:lnSpc>
            </a:pPr>
            <a:r>
              <a:rPr lang="en-GB" sz="2400" dirty="0" err="1" smtClean="0"/>
              <a:t>Organgutans</a:t>
            </a:r>
            <a:r>
              <a:rPr lang="en-GB" sz="2400" dirty="0" smtClean="0"/>
              <a:t> – 4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December 2025 </a:t>
            </a:r>
            <a:endParaRPr lang="en-GB" sz="2400" dirty="0" smtClean="0"/>
          </a:p>
          <a:p>
            <a:pPr>
              <a:lnSpc>
                <a:spcPct val="100000"/>
              </a:lnSpc>
            </a:pPr>
            <a:r>
              <a:rPr lang="en-GB" dirty="0" smtClean="0"/>
              <a:t>Capuchins – 5</a:t>
            </a:r>
            <a:r>
              <a:rPr lang="en-GB" baseline="30000" dirty="0" smtClean="0"/>
              <a:t>th</a:t>
            </a:r>
            <a:r>
              <a:rPr lang="en-GB" dirty="0" smtClean="0"/>
              <a:t> March 2025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5292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628800"/>
            <a:ext cx="7202761" cy="43924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If you need to contact your child’s teacher, please send an email via the school </a:t>
            </a:r>
            <a:r>
              <a:rPr lang="en-GB" sz="2400" dirty="0" smtClean="0"/>
              <a:t>office and will endeavour to back to you within 24 hours. 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Alternatively, write us a note in your child’s home learning book, which must be in school everyday.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Please be assured we will contact you urgently if we have any concerns about your child.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08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07"/>
    </mc:Choice>
    <mc:Fallback xmlns="">
      <p:transition spd="slow" advTm="22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fantastic year!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890" y="1628800"/>
            <a:ext cx="7778826" cy="388077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GB" sz="2800" dirty="0" smtClean="0"/>
          </a:p>
          <a:p>
            <a:pPr marL="0" indent="0" algn="ctr">
              <a:buNone/>
            </a:pPr>
            <a:r>
              <a:rPr lang="en-GB" sz="2800" dirty="0" smtClean="0"/>
              <a:t>The </a:t>
            </a:r>
            <a:r>
              <a:rPr lang="en-GB" sz="2800" dirty="0"/>
              <a:t>children have all made a brilliant start to Year 5 and we are delighted with how well they have settled. We would like to thank you for your ongoing support at home.</a:t>
            </a:r>
          </a:p>
          <a:p>
            <a:pPr marL="0" indent="0" algn="ctr">
              <a:buNone/>
            </a:pPr>
            <a:endParaRPr lang="en-GB" sz="2800" dirty="0"/>
          </a:p>
          <a:p>
            <a:pPr marL="0" indent="0" algn="ctr">
              <a:buNone/>
            </a:pPr>
            <a:r>
              <a:rPr lang="en-GB" sz="2800" dirty="0"/>
              <a:t>We have some really exciting topics to cover this year and we are sure that they will all have </a:t>
            </a:r>
            <a:r>
              <a:rPr lang="en-GB" sz="2800" dirty="0" smtClean="0"/>
              <a:t>an enjoyable and engaging time in </a:t>
            </a:r>
            <a:r>
              <a:rPr lang="en-GB" sz="2800" dirty="0"/>
              <a:t>year 5. 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9A3F058-8D40-47CF-A399-BFED9151D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5748">
            <a:off x="7146124" y="480214"/>
            <a:ext cx="1296143" cy="1440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24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05"/>
    </mc:Choice>
    <mc:Fallback xmlns="">
      <p:transition spd="slow" advTm="14805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0521671_TF78884036_Win32" id="{CEB6EF77-98C5-445A-8514-47E2F976677A}" vid="{F252FBE2-615B-4249-97E6-EB675440D9E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1026</TotalTime>
  <Words>948</Words>
  <Application>Microsoft Office PowerPoint</Application>
  <PresentationFormat>On-screen Show (4:3)</PresentationFormat>
  <Paragraphs>100</Paragraphs>
  <Slides>16</Slides>
  <Notes>4</Notes>
  <HiddenSlides>0</HiddenSlides>
  <MMClips>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Aharoni</vt:lpstr>
      <vt:lpstr>Arial</vt:lpstr>
      <vt:lpstr>Calibri</vt:lpstr>
      <vt:lpstr>Century Gothic</vt:lpstr>
      <vt:lpstr>Comic Sans MS</vt:lpstr>
      <vt:lpstr>Trebuchet MS</vt:lpstr>
      <vt:lpstr>Tw Cen MT</vt:lpstr>
      <vt:lpstr>Wingdings</vt:lpstr>
      <vt:lpstr>Wingdings 3</vt:lpstr>
      <vt:lpstr>Circuit</vt:lpstr>
      <vt:lpstr>Ion</vt:lpstr>
      <vt:lpstr>PowerPoint Presentation</vt:lpstr>
      <vt:lpstr>PowerPoint Presentation</vt:lpstr>
      <vt:lpstr>PowerPoint Presentation</vt:lpstr>
      <vt:lpstr>Topics</vt:lpstr>
      <vt:lpstr>PowerPoint Presentation</vt:lpstr>
      <vt:lpstr>Uniform</vt:lpstr>
      <vt:lpstr>PowerPoint Presentation</vt:lpstr>
      <vt:lpstr>Home Learning </vt:lpstr>
      <vt:lpstr>PowerPoint Presentation</vt:lpstr>
      <vt:lpstr>PowerPoint Presentation</vt:lpstr>
      <vt:lpstr>PowerPoint Presentation</vt:lpstr>
      <vt:lpstr>PowerPoint Presentation</vt:lpstr>
      <vt:lpstr>Internet Safety</vt:lpstr>
      <vt:lpstr>Enrichment</vt:lpstr>
      <vt:lpstr>Communication</vt:lpstr>
      <vt:lpstr>A fantastic year!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</dc:creator>
  <cp:lastModifiedBy>L.Francis</cp:lastModifiedBy>
  <cp:revision>93</cp:revision>
  <cp:lastPrinted>2016-09-07T15:36:10Z</cp:lastPrinted>
  <dcterms:created xsi:type="dcterms:W3CDTF">2013-09-09T16:39:50Z</dcterms:created>
  <dcterms:modified xsi:type="dcterms:W3CDTF">2025-09-08T12:20:18Z</dcterms:modified>
</cp:coreProperties>
</file>